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343" r:id="rId3"/>
    <p:sldId id="345" r:id="rId4"/>
    <p:sldId id="338" r:id="rId5"/>
    <p:sldId id="326" r:id="rId6"/>
    <p:sldId id="280" r:id="rId7"/>
    <p:sldId id="327" r:id="rId8"/>
    <p:sldId id="328" r:id="rId9"/>
    <p:sldId id="329" r:id="rId10"/>
    <p:sldId id="342" r:id="rId11"/>
    <p:sldId id="341" r:id="rId12"/>
    <p:sldId id="347" r:id="rId13"/>
    <p:sldId id="346" r:id="rId14"/>
    <p:sldId id="404" r:id="rId15"/>
    <p:sldId id="407" r:id="rId16"/>
    <p:sldId id="405" r:id="rId17"/>
    <p:sldId id="406" r:id="rId18"/>
    <p:sldId id="270" r:id="rId19"/>
    <p:sldId id="271" r:id="rId20"/>
    <p:sldId id="272" r:id="rId21"/>
    <p:sldId id="273" r:id="rId22"/>
    <p:sldId id="274" r:id="rId23"/>
    <p:sldId id="266" r:id="rId24"/>
    <p:sldId id="268" r:id="rId25"/>
    <p:sldId id="348" r:id="rId26"/>
    <p:sldId id="344" r:id="rId27"/>
    <p:sldId id="258" r:id="rId28"/>
    <p:sldId id="403" r:id="rId29"/>
    <p:sldId id="371" r:id="rId30"/>
    <p:sldId id="374" r:id="rId31"/>
    <p:sldId id="375" r:id="rId32"/>
    <p:sldId id="377" r:id="rId33"/>
    <p:sldId id="378" r:id="rId34"/>
    <p:sldId id="379" r:id="rId35"/>
    <p:sldId id="380" r:id="rId36"/>
    <p:sldId id="381" r:id="rId37"/>
    <p:sldId id="382" r:id="rId38"/>
    <p:sldId id="399" r:id="rId39"/>
    <p:sldId id="401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398" r:id="rId52"/>
    <p:sldId id="402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9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>
        <p:scale>
          <a:sx n="110" d="100"/>
          <a:sy n="110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E39AE-201C-49A3-A06C-EC7BC4073EA8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62E11-8A5E-44B2-85D1-A1CE1EE35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2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93;g13a2629847b_0_14:notes">
            <a:extLst>
              <a:ext uri="{FF2B5EF4-FFF2-40B4-BE49-F238E27FC236}">
                <a16:creationId xmlns:a16="http://schemas.microsoft.com/office/drawing/2014/main" id="{86EC4083-C0A9-5A0E-A086-5DC6491B046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8675" name="Google Shape;94;g13a2629847b_0_14:notes">
            <a:extLst>
              <a:ext uri="{FF2B5EF4-FFF2-40B4-BE49-F238E27FC236}">
                <a16:creationId xmlns:a16="http://schemas.microsoft.com/office/drawing/2014/main" id="{329BE953-C3AF-553D-87D6-99D4BBA92F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21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62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485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23BA-3BA9-4397-BC2A-B84474D6FBC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23BA-3BA9-4397-BC2A-B84474D6FBC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23BA-3BA9-4397-BC2A-B84474D6FBC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23BA-3BA9-4397-BC2A-B84474D6FBC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123BA-3BA9-4397-BC2A-B84474D6FBC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10641-DD9E-4E36-B234-042D080EA90B}" type="slidenum">
              <a:rPr lang="en-US"/>
              <a:pPr/>
              <a:t>23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025"/>
            <a:ext cx="5029200" cy="411448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03019-0392-4425-B408-AD0E314F6DE4}" type="slidenum">
              <a:rPr lang="en-US"/>
              <a:pPr/>
              <a:t>24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025"/>
            <a:ext cx="5029200" cy="411448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177;g13a2629847b_0_124:notes">
            <a:extLst>
              <a:ext uri="{FF2B5EF4-FFF2-40B4-BE49-F238E27FC236}">
                <a16:creationId xmlns:a16="http://schemas.microsoft.com/office/drawing/2014/main" id="{B194A8B3-B6EF-70B6-9A13-B70B77FB521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1267" name="Google Shape;178;g13a2629847b_0_124:notes">
            <a:extLst>
              <a:ext uri="{FF2B5EF4-FFF2-40B4-BE49-F238E27FC236}">
                <a16:creationId xmlns:a16="http://schemas.microsoft.com/office/drawing/2014/main" id="{E7E53B97-1933-FA3E-65D0-2B6C9A7301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03019-0392-4425-B408-AD0E314F6DE4}" type="slidenum">
              <a:rPr lang="en-US"/>
              <a:pPr/>
              <a:t>25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025"/>
            <a:ext cx="5029200" cy="41144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12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EDDA5-9F29-42E7-B2A4-B3845CD1B1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EDDA5-9F29-42E7-B2A4-B3845CD1B1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6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EDDA5-9F29-42E7-B2A4-B3845CD1B1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5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D9B1A-B3D3-8348-BB07-848ED63A26AD}" type="slidenum">
              <a:rPr lang="en-US"/>
              <a:pPr/>
              <a:t>53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B94DD-D41F-EB4A-9299-C57D18DC7AAE}" type="slidenum">
              <a:rPr lang="en-US"/>
              <a:pPr/>
              <a:t>54</a:t>
            </a:fld>
            <a:endParaRPr lang="en-US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41;g13a2629847b_0_90:notes">
            <a:extLst>
              <a:ext uri="{FF2B5EF4-FFF2-40B4-BE49-F238E27FC236}">
                <a16:creationId xmlns:a16="http://schemas.microsoft.com/office/drawing/2014/main" id="{9899518B-3A2C-E7D9-D5DD-1AD78F23772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6387" name="Google Shape;142;g13a2629847b_0_90:notes">
            <a:extLst>
              <a:ext uri="{FF2B5EF4-FFF2-40B4-BE49-F238E27FC236}">
                <a16:creationId xmlns:a16="http://schemas.microsoft.com/office/drawing/2014/main" id="{E4DAAC28-5D08-E9E1-5D7E-3B43FC8F2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124;g13a2629847b_0_51:notes">
            <a:extLst>
              <a:ext uri="{FF2B5EF4-FFF2-40B4-BE49-F238E27FC236}">
                <a16:creationId xmlns:a16="http://schemas.microsoft.com/office/drawing/2014/main" id="{1817F1A2-C096-C90C-01E9-66ABAEC8528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18435" name="Google Shape;125;g13a2629847b_0_51:notes">
            <a:extLst>
              <a:ext uri="{FF2B5EF4-FFF2-40B4-BE49-F238E27FC236}">
                <a16:creationId xmlns:a16="http://schemas.microsoft.com/office/drawing/2014/main" id="{64471952-E615-BFE9-15E3-D2F304CD77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132;g13a2629847b_0_57:notes">
            <a:extLst>
              <a:ext uri="{FF2B5EF4-FFF2-40B4-BE49-F238E27FC236}">
                <a16:creationId xmlns:a16="http://schemas.microsoft.com/office/drawing/2014/main" id="{ADC9D471-D135-12F6-CBC4-59E1CC1E268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0483" name="Google Shape;133;g13a2629847b_0_57:notes">
            <a:extLst>
              <a:ext uri="{FF2B5EF4-FFF2-40B4-BE49-F238E27FC236}">
                <a16:creationId xmlns:a16="http://schemas.microsoft.com/office/drawing/2014/main" id="{B83A9147-BD81-BD49-307E-2652528004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93;g13a2629847b_0_14:notes">
            <a:extLst>
              <a:ext uri="{FF2B5EF4-FFF2-40B4-BE49-F238E27FC236}">
                <a16:creationId xmlns:a16="http://schemas.microsoft.com/office/drawing/2014/main" id="{43C889AB-26F0-473D-805D-AF546EE590E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0723" name="Google Shape;94;g13a2629847b_0_14:notes">
            <a:extLst>
              <a:ext uri="{FF2B5EF4-FFF2-40B4-BE49-F238E27FC236}">
                <a16:creationId xmlns:a16="http://schemas.microsoft.com/office/drawing/2014/main" id="{A85BABB6-6019-D081-276D-09F2C60D4E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214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93;g13a2629847b_0_14:notes">
            <a:extLst>
              <a:ext uri="{FF2B5EF4-FFF2-40B4-BE49-F238E27FC236}">
                <a16:creationId xmlns:a16="http://schemas.microsoft.com/office/drawing/2014/main" id="{8BECE459-1504-7D04-F8F8-0C588E29979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Google Shape;94;g13a2629847b_0_14:notes">
            <a:extLst>
              <a:ext uri="{FF2B5EF4-FFF2-40B4-BE49-F238E27FC236}">
                <a16:creationId xmlns:a16="http://schemas.microsoft.com/office/drawing/2014/main" id="{0262917E-CEAD-7111-DFE0-7865E6B388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91425" rIns="91425" bIns="91425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20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7FF-2B62-1A94-C0EB-D043E653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AE800-DA81-2603-D491-766FC89A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755C-2E08-AD37-1894-1A723D66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2616-0CBF-C603-4FAA-73C287F3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5006-7F73-D8CB-5E7F-2012B228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4C23-C641-C844-88FF-574DD032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DDA29-7807-922A-0503-7AB57A52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1962D-0691-3249-0A01-2C2CCE0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3F2E1-233B-B980-AA6C-8EC9B4B3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99F53-5622-D5C8-1003-285DB765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9B5A8-FB22-FA90-7480-459BC95B9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D6BE-EAEA-AD7E-7F99-DDBA16402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7BBB-5FC1-10AC-7DA9-760AFE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6A35C-97BA-A17C-4782-26142193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2E3D4-538C-F51D-77A5-303AB592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1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lIns="91425" tIns="91425" rIns="91425" bIns="91425" anchor="t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Google Shape;19;p4">
            <a:extLst>
              <a:ext uri="{FF2B5EF4-FFF2-40B4-BE49-F238E27FC236}">
                <a16:creationId xmlns:a16="http://schemas.microsoft.com/office/drawing/2014/main" id="{B8CEED4F-DB3B-B647-0996-AB097889386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296651" y="6218239"/>
            <a:ext cx="732367" cy="523875"/>
          </a:xfrm>
        </p:spPr>
        <p:txBody>
          <a:bodyPr spcFirstLastPara="1" wrap="square" lIns="91425" tIns="91425" rIns="91425" bIns="91425" anchorCtr="0">
            <a:normAutofit/>
          </a:bodyPr>
          <a:lstStyle>
            <a:lvl1pPr lvl="0">
              <a:buNone/>
              <a:defRPr smtClean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D3C3D9F2-A32A-47BD-928E-78640D91FF2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380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6875-528B-3DB5-645D-60E1C8DA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62AC-9894-B5EE-BA5F-A157D889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B0F-D66D-E199-836F-3C6B1328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1B59C-B7D4-905A-FBB5-B08EA26F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DA12-6233-6285-FDD8-67AECA60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978D-E275-D7B6-F706-3C9D5C91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35225-B4C8-EAEF-B2FE-0795CF9EE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7ACAB-5990-A395-524C-8FD5CBB9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12D1A-5E85-DDEE-13E1-7B7A11A5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AC206-E15C-BB80-233D-2F011027A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5883-592A-FF2A-7341-9A0E651A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1217-3E4E-57F4-22FE-216794AB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4E389-F76B-B9B1-8D00-C4F9E3B9E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C926E-A169-2886-50A4-69E8BE0C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E1E1A-F5E0-0AEC-8282-0D2E7E1E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2724C-29EE-798D-60CB-E3020BA6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0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0B07-6500-D366-7F79-349FA464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2182F-ED1C-CC7A-3F06-9D3130F07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8AF80-D2DB-B381-16B0-D2F84F8D4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E3121-87AB-5715-A186-76AE5855E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C6DFB-05B6-C010-000C-5B17026F4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217FA-429E-22B3-21EA-237E2E55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15836-A222-CEC8-FEC3-B294C3C5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B198-77AE-617E-8808-72C0729C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6274-3E4A-5D43-4961-2A9DF85E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83FE9-9268-CA7E-164E-F52EFA50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EA257-4DFD-7228-C45A-3D3C9D58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D0EAC-1693-3F96-75DE-5F39F342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6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70D75-7CC9-7AF6-4268-626E98FE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07D4D-4FEA-8839-DC38-68500C39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634C8-0B5C-84C7-3C37-98358E7A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8FCD-4C67-D9D4-EA94-D64E4EF5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680F-DEBC-32AE-36E5-F292BAFF6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96817-3C94-F7E2-8AFA-90F794395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A280-C777-F973-079B-214D9AE5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492AF-E5C1-085D-C1EE-0C67A631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61F3-B294-12CF-2FBC-35D71E36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0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1098-32F5-50EA-4194-CE2203E2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651B-57C5-EBC0-7598-7706D9C0C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5C339-0B79-D9BA-10EF-4DE575BC0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DCAF-B359-3A96-70D6-0C9A93D7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47729-FFC6-24BA-00A6-5E914412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0FC93-FD16-DA8C-E1A3-BECC0DB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F8C30-0B5D-FB83-7D9A-F965BCE9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8E6EC-1173-4290-5C9D-6CA48D66E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C974-7417-E90B-D57D-200DACA26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C3932-D608-4989-A433-A06ECF3708D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A3AE3-73EF-7603-0F12-9CEF7DB9E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1562B-25ED-74DE-7683-354E2AA51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843CD-41B9-4BE4-B7DB-EB00F8104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bopress.org/action/doSearch?ContribAuthorRaw=Resat%2C+Haluk" TargetMode="External"/><Relationship Id="rId13" Type="http://schemas.openxmlformats.org/officeDocument/2006/relationships/hyperlink" Target="https://doi.org/10.1038/msb.2009.90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www.embopress.org/action/doSearch?ContribAuthorRaw=Chrisler%2C+William+B" TargetMode="External"/><Relationship Id="rId12" Type="http://schemas.openxmlformats.org/officeDocument/2006/relationships/hyperlink" Target="https://www.embopress.org/doi/full/10.1038/msb.2009.90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O7DnEHJ-Io" TargetMode="External"/><Relationship Id="rId6" Type="http://schemas.openxmlformats.org/officeDocument/2006/relationships/hyperlink" Target="https://www.embopress.org/action/doSearch?ContribAuthorRaw=Ippolito%2C+Danielle+L" TargetMode="External"/><Relationship Id="rId11" Type="http://schemas.openxmlformats.org/officeDocument/2006/relationships/hyperlink" Target="https://www.embopress.org/action/doSearch?ContribAuthorRaw=Wiley%2C+H+Steven" TargetMode="External"/><Relationship Id="rId5" Type="http://schemas.openxmlformats.org/officeDocument/2006/relationships/hyperlink" Target="https://www.embopress.org/action/doSearch?ContribAuthorRaw=Shankaran%2C+Harish" TargetMode="External"/><Relationship Id="rId10" Type="http://schemas.openxmlformats.org/officeDocument/2006/relationships/hyperlink" Target="https://www.embopress.org/action/doSearch?ContribAuthorRaw=Opresko%2C+Lee+K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s://www.embopress.org/action/doSearch?ContribAuthorRaw=Bollinger%2C+Nikki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jpe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94488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Negative Feedback in Biochemical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2937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Herbert M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Sauro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Washington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Bioengineering</a:t>
            </a:r>
            <a:b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collaboration with Steve Wiley, Song Feng (PNNL)</a:t>
            </a:r>
            <a:b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Michael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Kochen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Steve Andrews (UW)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AutoShape 2" descr="Image result for uw logo"/>
          <p:cNvSpPr>
            <a:spLocks noChangeAspect="1" noChangeArrowheads="1"/>
          </p:cNvSpPr>
          <p:nvPr/>
        </p:nvSpPr>
        <p:spPr bwMode="auto">
          <a:xfrm>
            <a:off x="155574" y="-144463"/>
            <a:ext cx="2519665" cy="25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8F8228E-AB4C-6410-51BB-EA3EFB01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472650"/>
            <a:ext cx="1793446" cy="12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>
            <a:extLst>
              <a:ext uri="{FF2B5EF4-FFF2-40B4-BE49-F238E27FC236}">
                <a16:creationId xmlns:a16="http://schemas.microsoft.com/office/drawing/2014/main" id="{EAE1BFAA-AC8D-963D-CC0A-C31D20E1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435225"/>
            <a:ext cx="84248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3">
            <a:extLst>
              <a:ext uri="{FF2B5EF4-FFF2-40B4-BE49-F238E27FC236}">
                <a16:creationId xmlns:a16="http://schemas.microsoft.com/office/drawing/2014/main" id="{438FBADD-6A32-FD84-59C8-475C0FE8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1085850"/>
            <a:ext cx="65198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Phosphorylation cycles are a common and possibly</a:t>
            </a:r>
          </a:p>
          <a:p>
            <a:pPr algn="ctr" eaLnBrk="1" hangingPunct="1"/>
            <a:r>
              <a:rPr lang="en-US" altLang="en-US" sz="2400"/>
              <a:t>fundamental unit in signaling pathways. They </a:t>
            </a:r>
          </a:p>
          <a:p>
            <a:pPr algn="ctr" eaLnBrk="1" hangingPunct="1"/>
            <a:r>
              <a:rPr lang="en-US" altLang="en-US" sz="2400"/>
              <a:t>can  display a variety of behaviors:</a:t>
            </a:r>
          </a:p>
        </p:txBody>
      </p:sp>
      <p:sp>
        <p:nvSpPr>
          <p:cNvPr id="29701" name="TextBox 4">
            <a:extLst>
              <a:ext uri="{FF2B5EF4-FFF2-40B4-BE49-F238E27FC236}">
                <a16:creationId xmlns:a16="http://schemas.microsoft.com/office/drawing/2014/main" id="{F888A580-8D26-C755-F97B-83EC8F7C5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9" y="5934075"/>
            <a:ext cx="1273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Hyperbolic</a:t>
            </a:r>
          </a:p>
          <a:p>
            <a:pPr eaLnBrk="1" hangingPunct="1"/>
            <a:r>
              <a:rPr lang="en-US" altLang="en-US"/>
              <a:t>KmK &gt; A,AP</a:t>
            </a:r>
          </a:p>
        </p:txBody>
      </p:sp>
      <p:sp>
        <p:nvSpPr>
          <p:cNvPr id="29702" name="TextBox 8">
            <a:extLst>
              <a:ext uri="{FF2B5EF4-FFF2-40B4-BE49-F238E27FC236}">
                <a16:creationId xmlns:a16="http://schemas.microsoft.com/office/drawing/2014/main" id="{C1F2D37C-2F52-1BB0-7F65-EC74FF989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4" y="5934076"/>
            <a:ext cx="11207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Threshold</a:t>
            </a:r>
          </a:p>
          <a:p>
            <a:pPr eaLnBrk="1" hangingPunct="1"/>
            <a:r>
              <a:rPr lang="en-US" altLang="en-US"/>
              <a:t>KmK &gt; A</a:t>
            </a:r>
            <a:br>
              <a:rPr lang="en-US" altLang="en-US"/>
            </a:br>
            <a:r>
              <a:rPr lang="en-US" altLang="en-US"/>
              <a:t>KmP &lt; AP</a:t>
            </a:r>
          </a:p>
        </p:txBody>
      </p:sp>
      <p:sp>
        <p:nvSpPr>
          <p:cNvPr id="29703" name="TextBox 10">
            <a:extLst>
              <a:ext uri="{FF2B5EF4-FFF2-40B4-BE49-F238E27FC236}">
                <a16:creationId xmlns:a16="http://schemas.microsoft.com/office/drawing/2014/main" id="{B1DD440D-178E-F37E-1990-B6DB76BF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5934075"/>
            <a:ext cx="1273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Sigmoidal</a:t>
            </a:r>
          </a:p>
          <a:p>
            <a:pPr eaLnBrk="1" hangingPunct="1"/>
            <a:r>
              <a:rPr lang="en-US" altLang="en-US"/>
              <a:t>KmK &lt; A,AP</a:t>
            </a:r>
          </a:p>
        </p:txBody>
      </p:sp>
      <p:sp>
        <p:nvSpPr>
          <p:cNvPr id="29704" name="TextBox 12">
            <a:extLst>
              <a:ext uri="{FF2B5EF4-FFF2-40B4-BE49-F238E27FC236}">
                <a16:creationId xmlns:a16="http://schemas.microsoft.com/office/drawing/2014/main" id="{7CAF2A8F-9D89-B7B0-01E3-71998E1B7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1" y="5934076"/>
            <a:ext cx="10779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Linear</a:t>
            </a:r>
          </a:p>
          <a:p>
            <a:pPr eaLnBrk="1" hangingPunct="1"/>
            <a:r>
              <a:rPr lang="en-US" altLang="en-US"/>
              <a:t>KmK &lt; A</a:t>
            </a:r>
          </a:p>
          <a:p>
            <a:pPr eaLnBrk="1" hangingPunct="1"/>
            <a:r>
              <a:rPr lang="en-US" altLang="en-US"/>
              <a:t>KmP &gt; AP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722" y="41877"/>
            <a:ext cx="5119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A fundamental processing unit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687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Ultrasensitivity</a:t>
            </a:r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 in phosphorylation cycles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51" y="1040715"/>
            <a:ext cx="6004574" cy="4996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69" y="2072495"/>
            <a:ext cx="4838095" cy="347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687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Ultrasensitivity</a:t>
            </a:r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 in phosphorylation cycles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51" y="1040715"/>
            <a:ext cx="6004574" cy="4996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65" y="1875273"/>
            <a:ext cx="4939682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3">
            <a:extLst>
              <a:ext uri="{FF2B5EF4-FFF2-40B4-BE49-F238E27FC236}">
                <a16:creationId xmlns:a16="http://schemas.microsoft.com/office/drawing/2014/main" id="{FF804635-C9D1-C475-6961-14483A55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699" y="1085850"/>
            <a:ext cx="94816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/>
              <a:t>Response is very similar to a transistor or Op Amp</a:t>
            </a:r>
            <a:endParaRPr lang="en-US" altLang="en-US" sz="3600" dirty="0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D96F9765-654D-FCCC-C7C9-C02F71DB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95601"/>
            <a:ext cx="59436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5119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A fundamental processing unit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3">
            <a:extLst>
              <a:ext uri="{FF2B5EF4-FFF2-40B4-BE49-F238E27FC236}">
                <a16:creationId xmlns:a16="http://schemas.microsoft.com/office/drawing/2014/main" id="{FF804635-C9D1-C475-6961-14483A55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607" y="1085850"/>
            <a:ext cx="7829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/>
              <a:t>There are different modeling approaches</a:t>
            </a:r>
            <a:endParaRPr lang="en-US" alt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Modeling Approaches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4366" y="2133600"/>
            <a:ext cx="109379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Boolean networks</a:t>
            </a:r>
          </a:p>
          <a:p>
            <a:pPr lvl="1"/>
            <a:r>
              <a:rPr lang="en-US" sz="2800" dirty="0" smtClean="0"/>
              <a:t>Unrealistic, too course grained</a:t>
            </a:r>
          </a:p>
          <a:p>
            <a:pPr lvl="1"/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ODE based </a:t>
            </a:r>
            <a:r>
              <a:rPr lang="en-US" sz="2800" dirty="0" err="1" smtClean="0"/>
              <a:t>Michaelis-Menten</a:t>
            </a:r>
            <a:r>
              <a:rPr lang="en-US" sz="2800" dirty="0" smtClean="0"/>
              <a:t> level models</a:t>
            </a:r>
          </a:p>
          <a:p>
            <a:pPr lvl="1"/>
            <a:r>
              <a:rPr lang="en-US" sz="2800" dirty="0" smtClean="0"/>
              <a:t>No account of sequestration effects*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31" y="2160109"/>
            <a:ext cx="4157301" cy="34590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82470"/>
            <a:ext cx="9387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* </a:t>
            </a:r>
            <a:r>
              <a:rPr lang="en-US" sz="16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Kochen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Andrews, Wiley, Feng and Sauro. 2022, Dynamics and Sensitivity of Signaling Pathways. Current Pathobiology Reports 10:11-22</a:t>
            </a:r>
          </a:p>
        </p:txBody>
      </p:sp>
    </p:spTree>
    <p:extLst>
      <p:ext uri="{BB962C8B-B14F-4D97-AF65-F5344CB8AC3E}">
        <p14:creationId xmlns:p14="http://schemas.microsoft.com/office/powerpoint/2010/main" val="24153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3">
            <a:extLst>
              <a:ext uri="{FF2B5EF4-FFF2-40B4-BE49-F238E27FC236}">
                <a16:creationId xmlns:a16="http://schemas.microsoft.com/office/drawing/2014/main" id="{FF804635-C9D1-C475-6961-14483A55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607" y="1085850"/>
            <a:ext cx="7829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/>
              <a:t>There are different modeling approaches</a:t>
            </a:r>
            <a:endParaRPr lang="en-US" alt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Modeling Approaches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4366" y="2133600"/>
            <a:ext cx="10937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Mass-action models</a:t>
            </a:r>
          </a:p>
          <a:p>
            <a:pPr lvl="1"/>
            <a:r>
              <a:rPr lang="en-US" sz="2800" dirty="0" smtClean="0"/>
              <a:t>Could be the sweet spot, but can be overly very detailed</a:t>
            </a:r>
          </a:p>
          <a:p>
            <a:pPr lvl="1"/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Rule-based mass-action models</a:t>
            </a:r>
          </a:p>
          <a:p>
            <a:pPr lvl="1"/>
            <a:r>
              <a:rPr lang="en-US" sz="2800" dirty="0" smtClean="0"/>
              <a:t>Attempts to be hyper accurate but the models are massive and arguably unintelligible.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3">
            <a:extLst>
              <a:ext uri="{FF2B5EF4-FFF2-40B4-BE49-F238E27FC236}">
                <a16:creationId xmlns:a16="http://schemas.microsoft.com/office/drawing/2014/main" id="{FF804635-C9D1-C475-6961-14483A55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607" y="1085850"/>
            <a:ext cx="7829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/>
              <a:t>There are different modeling approaches</a:t>
            </a:r>
            <a:endParaRPr lang="en-US" alt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Modeling Approaches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4366" y="2133600"/>
            <a:ext cx="10937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Personal option:</a:t>
            </a:r>
          </a:p>
          <a:p>
            <a:endParaRPr lang="en-US" sz="2800" dirty="0" smtClean="0"/>
          </a:p>
          <a:p>
            <a:r>
              <a:rPr lang="en-US" sz="2800" dirty="0" smtClean="0"/>
              <a:t>A combination of </a:t>
            </a:r>
            <a:r>
              <a:rPr lang="en-US" sz="2800" dirty="0" err="1"/>
              <a:t>Michaelis-Menten</a:t>
            </a:r>
            <a:r>
              <a:rPr lang="en-US" sz="2800" dirty="0"/>
              <a:t> level </a:t>
            </a:r>
            <a:r>
              <a:rPr lang="en-US" sz="2800" dirty="0" smtClean="0"/>
              <a:t>and mass-action models</a:t>
            </a:r>
          </a:p>
          <a:p>
            <a:endParaRPr lang="en-US" sz="2800" dirty="0"/>
          </a:p>
          <a:p>
            <a:r>
              <a:rPr lang="en-US" sz="2800" dirty="0" smtClean="0"/>
              <a:t>But with a eye to coarse grain models</a:t>
            </a:r>
          </a:p>
          <a:p>
            <a:endParaRPr lang="en-US" sz="2800" dirty="0"/>
          </a:p>
          <a:p>
            <a:r>
              <a:rPr lang="en-US" sz="2800" dirty="0" smtClean="0"/>
              <a:t>Electronic engineers coarse grain all the time: akin to lumped parameter models. The transistor is a good example, modeling occurs above the level of solid state physics.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0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 noChangeArrowheads="1"/>
          </p:cNvSpPr>
          <p:nvPr>
            <p:ph type="title"/>
          </p:nvPr>
        </p:nvSpPr>
        <p:spPr>
          <a:xfrm>
            <a:off x="650784" y="323760"/>
            <a:ext cx="8521700" cy="7635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 smtClean="0">
                <a:solidFill>
                  <a:srgbClr val="0070C0"/>
                </a:solidFill>
              </a:rPr>
              <a:t>Coarse Graining Y-Chart </a:t>
            </a:r>
            <a:r>
              <a:rPr lang="en-US" altLang="en-US" sz="3600" b="1" dirty="0">
                <a:solidFill>
                  <a:srgbClr val="0070C0"/>
                </a:solidFill>
              </a:rPr>
              <a:t>of Signaling Networks</a:t>
            </a:r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33" y="1562283"/>
            <a:ext cx="6776719" cy="466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2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0722" y="41877"/>
            <a:ext cx="470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Simple Analysis of Feedback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98" y="1333176"/>
            <a:ext cx="6687567" cy="22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736725" y="4784725"/>
            <a:ext cx="18950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Arial" pitchFamily="34" charset="0"/>
              </a:rPr>
              <a:t>Solve for </a:t>
            </a:r>
            <a:r>
              <a:rPr lang="en-US" sz="2400" dirty="0" err="1">
                <a:latin typeface="Arial" pitchFamily="34" charset="0"/>
              </a:rPr>
              <a:t>yo</a:t>
            </a:r>
            <a:r>
              <a:rPr lang="en-US" sz="2400" dirty="0">
                <a:latin typeface="Arial" pitchFamily="34" charset="0"/>
              </a:rPr>
              <a:t>:</a:t>
            </a:r>
          </a:p>
        </p:txBody>
      </p:sp>
      <p:pic>
        <p:nvPicPr>
          <p:cNvPr id="23" name="Picture 22" descr="C:\Documents and Settings\hsauro\My Documents\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0000" y="4114800"/>
            <a:ext cx="4012700" cy="507494"/>
          </a:xfrm>
          <a:prstGeom prst="rect">
            <a:avLst/>
          </a:prstGeom>
          <a:noFill/>
          <a:ln/>
          <a:effectLst/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0722" y="41877"/>
            <a:ext cx="470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Simple Analysis of Feedback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098" y="1333176"/>
            <a:ext cx="6687567" cy="22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09749" y="8107131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7756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75434" y="0"/>
            <a:ext cx="1516566" cy="657922"/>
          </a:xfrm>
          <a:prstGeom prst="rect">
            <a:avLst/>
          </a:prstGeom>
          <a:solidFill>
            <a:srgbClr val="2D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722" y="77389"/>
            <a:ext cx="2926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Negative Feedback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0706" y="1006288"/>
            <a:ext cx="5540298" cy="508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Amino Acid Biosynthesis: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1" y="2005356"/>
            <a:ext cx="5102628" cy="418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70" y="993257"/>
            <a:ext cx="3736828" cy="58647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370141" y="2086534"/>
            <a:ext cx="3343507" cy="508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Glycolysis:</a:t>
            </a:r>
          </a:p>
        </p:txBody>
      </p:sp>
    </p:spTree>
    <p:extLst>
      <p:ext uri="{BB962C8B-B14F-4D97-AF65-F5344CB8AC3E}">
        <p14:creationId xmlns:p14="http://schemas.microsoft.com/office/powerpoint/2010/main" val="17371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736725" y="4784725"/>
            <a:ext cx="18950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Solve for </a:t>
            </a:r>
            <a:r>
              <a:rPr lang="en-US" sz="2400" dirty="0" err="1" smtClean="0">
                <a:latin typeface="Arial" pitchFamily="34" charset="0"/>
              </a:rPr>
              <a:t>yo</a:t>
            </a:r>
            <a:r>
              <a:rPr lang="en-US" sz="2400" dirty="0" smtClean="0">
                <a:latin typeface="Arial" pitchFamily="34" charset="0"/>
              </a:rPr>
              <a:t>:</a:t>
            </a:r>
            <a:endParaRPr lang="en-US" sz="2400" dirty="0">
              <a:latin typeface="Arial" pitchFamily="34" charset="0"/>
            </a:endParaRPr>
          </a:p>
        </p:txBody>
      </p:sp>
      <p:pic>
        <p:nvPicPr>
          <p:cNvPr id="23" name="Picture 22" descr="C:\Documents and Settings\hsauro\My Documents\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886200" y="4114800"/>
            <a:ext cx="4012700" cy="507494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C:\Documents and Settings\hsauro\My Documents\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19600" y="5257800"/>
            <a:ext cx="2590806" cy="812294"/>
          </a:xfrm>
          <a:prstGeom prst="rect">
            <a:avLst/>
          </a:prstGeom>
          <a:noFill/>
          <a:ln/>
          <a:effectLst/>
        </p:spPr>
      </p:pic>
      <p:sp>
        <p:nvSpPr>
          <p:cNvPr id="39" name="Rectangle 38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0722" y="41877"/>
            <a:ext cx="470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Simple Analysis of Feedback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098" y="1333176"/>
            <a:ext cx="6687567" cy="227535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67154" y="2438400"/>
            <a:ext cx="2211977" cy="156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8446680" y="4114800"/>
            <a:ext cx="365837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All the nasty </a:t>
            </a:r>
            <a:r>
              <a:rPr lang="en-US" sz="2400" dirty="0" smtClean="0">
                <a:latin typeface="Arial" pitchFamily="34" charset="0"/>
              </a:rPr>
              <a:t>mechanistic </a:t>
            </a:r>
          </a:p>
          <a:p>
            <a:r>
              <a:rPr lang="en-US" sz="2400" dirty="0">
                <a:latin typeface="Arial" pitchFamily="34" charset="0"/>
              </a:rPr>
              <a:t>d</a:t>
            </a:r>
            <a:r>
              <a:rPr lang="en-US" sz="2400" dirty="0" smtClean="0">
                <a:latin typeface="Arial" pitchFamily="34" charset="0"/>
              </a:rPr>
              <a:t>etails a</a:t>
            </a:r>
            <a:r>
              <a:rPr lang="en-US" sz="2400" dirty="0" smtClean="0">
                <a:latin typeface="Arial" pitchFamily="34" charset="0"/>
              </a:rPr>
              <a:t>bstracted away </a:t>
            </a:r>
          </a:p>
          <a:p>
            <a:r>
              <a:rPr lang="en-US" sz="2400" dirty="0" smtClean="0">
                <a:latin typeface="Arial" pitchFamily="34" charset="0"/>
              </a:rPr>
              <a:t>inside here. </a:t>
            </a:r>
            <a:endParaRPr lang="en-US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346325" y="2982914"/>
            <a:ext cx="50908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latin typeface="Arial" pitchFamily="34" charset="0"/>
              </a:rPr>
              <a:t>At high amplifier gain (A k &gt; 1):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624614" y="5286375"/>
            <a:ext cx="89398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</a:rPr>
              <a:t>In other words, the output is completely independent of the amplifier </a:t>
            </a:r>
            <a:r>
              <a:rPr lang="en-US" sz="2400" dirty="0" smtClean="0">
                <a:latin typeface="Arial" pitchFamily="34" charset="0"/>
              </a:rPr>
              <a:t>(the nasty mechanistic details) and </a:t>
            </a:r>
            <a:r>
              <a:rPr lang="en-US" sz="2400" dirty="0">
                <a:latin typeface="Arial" pitchFamily="34" charset="0"/>
              </a:rPr>
              <a:t>is </a:t>
            </a:r>
            <a:r>
              <a:rPr lang="en-US" sz="2400" b="1" i="1" dirty="0">
                <a:solidFill>
                  <a:srgbClr val="C00000"/>
                </a:solidFill>
                <a:latin typeface="Arial" pitchFamily="34" charset="0"/>
              </a:rPr>
              <a:t>linearly</a:t>
            </a:r>
            <a:r>
              <a:rPr lang="en-US" sz="2400" dirty="0">
                <a:latin typeface="Arial" pitchFamily="34" charset="0"/>
              </a:rPr>
              <a:t> dependent on the feedback.</a:t>
            </a:r>
          </a:p>
        </p:txBody>
      </p:sp>
      <p:pic>
        <p:nvPicPr>
          <p:cNvPr id="8" name="Picture 7" descr="C:\Documents and Settings\hsauro\My Documents\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978145" y="4000500"/>
            <a:ext cx="1626111" cy="659894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C:\Documents and Settings\hsauro\My Documents\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19600" y="1524000"/>
            <a:ext cx="2590806" cy="812294"/>
          </a:xfrm>
          <a:prstGeom prst="rect">
            <a:avLst/>
          </a:prstGeom>
          <a:noFill/>
          <a:ln/>
          <a:effectLst/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722" y="41877"/>
            <a:ext cx="470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Simple Analysis of Feedback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6669" y="4770120"/>
            <a:ext cx="6225466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2133600" y="2559051"/>
            <a:ext cx="8077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sz="2400" dirty="0">
                <a:latin typeface="Arial" pitchFamily="34" charset="0"/>
              </a:rPr>
              <a:t>Basic properties of a feedback amplifier:</a:t>
            </a:r>
          </a:p>
          <a:p>
            <a:pPr marL="457200" indent="-457200"/>
            <a:endParaRPr lang="en-US" sz="2400" dirty="0">
              <a:latin typeface="Arial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Arial" pitchFamily="34" charset="0"/>
              </a:rPr>
              <a:t>Robust to variation in amplifier characteristics.</a:t>
            </a:r>
          </a:p>
          <a:p>
            <a:pPr marL="457200" indent="-457200">
              <a:buFontTx/>
              <a:buAutoNum type="arabicPeriod"/>
            </a:pPr>
            <a:endParaRPr lang="en-US" sz="2400" dirty="0">
              <a:latin typeface="Arial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Arial" pitchFamily="34" charset="0"/>
              </a:rPr>
              <a:t>Linearization of the amplifier response.</a:t>
            </a:r>
          </a:p>
          <a:p>
            <a:endParaRPr lang="en-US" sz="2400" dirty="0">
              <a:latin typeface="Arial" pitchFamily="34" charset="0"/>
            </a:endParaRPr>
          </a:p>
        </p:txBody>
      </p:sp>
      <p:pic>
        <p:nvPicPr>
          <p:cNvPr id="5" name="Picture 4" descr="C:\Documents and Settings\hsauro\My Documents\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467600" y="1295400"/>
            <a:ext cx="2590806" cy="812294"/>
          </a:xfrm>
          <a:prstGeom prst="rect">
            <a:avLst/>
          </a:prstGeom>
          <a:noFill/>
          <a:ln/>
          <a:effectLst/>
        </p:spPr>
      </p:pic>
      <p:sp>
        <p:nvSpPr>
          <p:cNvPr id="6" name="Rectangle 5"/>
          <p:cNvSpPr/>
          <p:nvPr/>
        </p:nvSpPr>
        <p:spPr>
          <a:xfrm>
            <a:off x="2812868" y="4913590"/>
            <a:ext cx="5962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dirty="0">
                <a:latin typeface="Arial" pitchFamily="34" charset="0"/>
              </a:rPr>
              <a:t>The addition of negative feedback to a gene </a:t>
            </a:r>
          </a:p>
          <a:p>
            <a:pPr marL="457200" indent="-457200"/>
            <a:r>
              <a:rPr lang="en-US" sz="2000" dirty="0">
                <a:latin typeface="Arial" pitchFamily="34" charset="0"/>
              </a:rPr>
              <a:t>circuit will reduce the level of noise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intrinsic</a:t>
            </a:r>
            <a:r>
              <a:rPr lang="en-US" sz="2000" dirty="0">
                <a:latin typeface="Arial" pitchFamily="34" charset="0"/>
              </a:rPr>
              <a:t> </a:t>
            </a:r>
          </a:p>
          <a:p>
            <a:pPr marL="457200" indent="-45720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noise</a:t>
            </a:r>
            <a:r>
              <a:rPr lang="en-US" sz="2000" dirty="0">
                <a:latin typeface="Arial" pitchFamily="34" charset="0"/>
              </a:rPr>
              <a:t>) that originates from the gene circuit  itself.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0722" y="41877"/>
            <a:ext cx="470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Simple Analysis of Feedback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46739-2B1D-2489-C3DE-ADBCC173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3" y="1038645"/>
            <a:ext cx="6178884" cy="51419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722" y="41877"/>
            <a:ext cx="6835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Let’s try adding a feedback to the model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605588" y="1252538"/>
            <a:ext cx="4843462" cy="369332"/>
            <a:chOff x="0" y="0"/>
            <a:chExt cx="3051" cy="369332"/>
          </a:xfrm>
        </p:grpSpPr>
        <p:sp>
          <p:nvSpPr>
            <p:cNvPr id="13824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051" cy="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24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051" cy="3693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10528301" y="1252538"/>
            <a:ext cx="3071813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46" name="Rectangle 6"/>
          <p:cNvSpPr>
            <a:spLocks noChangeArrowheads="1"/>
          </p:cNvSpPr>
          <p:nvPr/>
        </p:nvSpPr>
        <p:spPr bwMode="auto">
          <a:xfrm>
            <a:off x="2519363" y="-311467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433388" y="-1296988"/>
            <a:ext cx="9144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1357025" y="1556077"/>
            <a:ext cx="23246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rial" pitchFamily="34" charset="0"/>
              </a:rPr>
              <a:t>No Feedback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0722" y="41877"/>
            <a:ext cx="5346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The Effect of Negative Feedback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89" y="2255665"/>
            <a:ext cx="5079365" cy="3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605588" y="1252538"/>
            <a:ext cx="4843462" cy="369332"/>
            <a:chOff x="0" y="0"/>
            <a:chExt cx="3051" cy="369332"/>
          </a:xfrm>
        </p:grpSpPr>
        <p:sp>
          <p:nvSpPr>
            <p:cNvPr id="13824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051" cy="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24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051" cy="3693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10528301" y="1252538"/>
            <a:ext cx="3071813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46" name="Rectangle 6"/>
          <p:cNvSpPr>
            <a:spLocks noChangeArrowheads="1"/>
          </p:cNvSpPr>
          <p:nvPr/>
        </p:nvSpPr>
        <p:spPr bwMode="auto">
          <a:xfrm>
            <a:off x="2519363" y="-311467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433388" y="-1296988"/>
            <a:ext cx="9144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1027612" y="1354745"/>
            <a:ext cx="87414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</a:rPr>
              <a:t>With Feedback: </a:t>
            </a:r>
            <a:r>
              <a:rPr lang="en-US" sz="2400" dirty="0" smtClean="0">
                <a:latin typeface="Arial" pitchFamily="34" charset="0"/>
              </a:rPr>
              <a:t>Very robust in the sense that it doesn’t matter</a:t>
            </a:r>
          </a:p>
          <a:p>
            <a:r>
              <a:rPr lang="en-US" sz="2400" dirty="0" smtClean="0">
                <a:latin typeface="Arial" pitchFamily="34" charset="0"/>
              </a:rPr>
              <a:t>if the details of the MAPK are not well characterized so long as</a:t>
            </a:r>
          </a:p>
          <a:p>
            <a:r>
              <a:rPr lang="en-US" sz="2400" dirty="0">
                <a:latin typeface="Arial" pitchFamily="34" charset="0"/>
              </a:rPr>
              <a:t>t</a:t>
            </a:r>
            <a:r>
              <a:rPr lang="en-US" sz="2400" dirty="0" smtClean="0">
                <a:latin typeface="Arial" pitchFamily="34" charset="0"/>
              </a:rPr>
              <a:t>here is </a:t>
            </a:r>
            <a:r>
              <a:rPr lang="en-US" sz="2400" dirty="0" err="1" smtClean="0">
                <a:latin typeface="Arial" pitchFamily="34" charset="0"/>
              </a:rPr>
              <a:t>ultrasensitivity</a:t>
            </a:r>
            <a:r>
              <a:rPr lang="en-US" sz="2400" dirty="0" smtClean="0">
                <a:latin typeface="Arial" pitchFamily="34" charset="0"/>
              </a:rPr>
              <a:t>. </a:t>
            </a:r>
            <a:endParaRPr lang="en-US" sz="2400" dirty="0"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0860" y="381000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Input,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89B47-C05D-463D-A777-B018E086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26" y="2604728"/>
            <a:ext cx="5740893" cy="379664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0722" y="41877"/>
            <a:ext cx="5346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The Effect of Negative Feedback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26810" y="4092437"/>
            <a:ext cx="362209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700469" y="4264344"/>
            <a:ext cx="2324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</a:rPr>
              <a:t>More </a:t>
            </a:r>
            <a:r>
              <a:rPr lang="en-US" sz="2400" dirty="0">
                <a:solidFill>
                  <a:srgbClr val="C00000"/>
                </a:solidFill>
                <a:latin typeface="Arial" pitchFamily="34" charset="0"/>
              </a:rPr>
              <a:t>Feedback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0575" y="2687167"/>
            <a:ext cx="43536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Its surprising that the overly </a:t>
            </a:r>
          </a:p>
          <a:p>
            <a:r>
              <a:rPr lang="en-US" sz="2800" dirty="0" smtClean="0"/>
              <a:t>complex mechanistic model </a:t>
            </a:r>
          </a:p>
          <a:p>
            <a:r>
              <a:rPr lang="en-US" sz="2800" dirty="0" smtClean="0"/>
              <a:t>can be reduced to a simple </a:t>
            </a:r>
            <a:br>
              <a:rPr lang="en-US" sz="2800" dirty="0" smtClean="0"/>
            </a:br>
            <a:r>
              <a:rPr lang="en-US" sz="2800" dirty="0" smtClean="0"/>
              <a:t>linear transducer.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41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67CA2-63A4-93D6-6923-FA5DCD1B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3" y="2075611"/>
            <a:ext cx="6194296" cy="47072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0722" y="41877"/>
            <a:ext cx="534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Amplifiers: Frequency Response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75775" y="1822470"/>
            <a:ext cx="362209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39839" y="2428442"/>
            <a:ext cx="3489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Small resonance peak emerging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84612" y="2793126"/>
            <a:ext cx="940531" cy="8383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8679" y="1331458"/>
            <a:ext cx="505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Bandwidth increases as feedback gets stronger</a:t>
            </a:r>
            <a:endParaRPr lang="en-US" sz="2000" dirty="0"/>
          </a:p>
        </p:txBody>
      </p:sp>
      <p:pic>
        <p:nvPicPr>
          <p:cNvPr id="12" name="xO7DnEHJ-I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29325" y="911062"/>
            <a:ext cx="4572000" cy="25717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63749" y="3735952"/>
            <a:ext cx="431945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A1A1F"/>
                </a:solidFill>
                <a:latin typeface="Montserrat"/>
              </a:rPr>
              <a:t>Rapid and sustained nuclear–cytoplasmic ERK oscillations induced by epidermal growth </a:t>
            </a:r>
            <a:r>
              <a:rPr lang="en-US" sz="1200" dirty="0" smtClean="0">
                <a:solidFill>
                  <a:srgbClr val="1A1A1F"/>
                </a:solidFill>
                <a:latin typeface="Montserrat"/>
              </a:rPr>
              <a:t>factor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5"/>
              </a:rPr>
              <a:t>Harish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5"/>
              </a:rPr>
              <a:t>Shankaran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6"/>
              </a:rPr>
              <a:t>Danielle </a:t>
            </a:r>
            <a:r>
              <a:rPr lang="en-US" sz="1200" dirty="0">
                <a:solidFill>
                  <a:srgbClr val="757575"/>
                </a:solidFill>
                <a:latin typeface="Montserrat"/>
                <a:hlinkClick r:id="rId6"/>
              </a:rPr>
              <a:t>L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6"/>
              </a:rPr>
              <a:t>Ippolito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7"/>
              </a:rPr>
              <a:t>William </a:t>
            </a:r>
            <a:r>
              <a:rPr lang="en-US" sz="1200" dirty="0">
                <a:solidFill>
                  <a:srgbClr val="757575"/>
                </a:solidFill>
                <a:latin typeface="Montserrat"/>
                <a:hlinkClick r:id="rId7"/>
              </a:rPr>
              <a:t>B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7"/>
              </a:rPr>
              <a:t>Chrisler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8"/>
              </a:rPr>
              <a:t>Haluk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8"/>
              </a:rPr>
              <a:t>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8"/>
              </a:rPr>
              <a:t>Resat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,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9"/>
              </a:rPr>
              <a:t>Nikki Bollinger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10"/>
              </a:rPr>
              <a:t>Lee </a:t>
            </a:r>
            <a:r>
              <a:rPr lang="en-US" sz="1200" dirty="0">
                <a:solidFill>
                  <a:srgbClr val="757575"/>
                </a:solidFill>
                <a:latin typeface="Montserrat"/>
                <a:hlinkClick r:id="rId10"/>
              </a:rPr>
              <a:t>K </a:t>
            </a:r>
            <a:r>
              <a:rPr lang="en-US" sz="1200" dirty="0" err="1" smtClean="0">
                <a:solidFill>
                  <a:srgbClr val="757575"/>
                </a:solidFill>
                <a:latin typeface="Montserrat"/>
                <a:hlinkClick r:id="rId10"/>
              </a:rPr>
              <a:t>Opresko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11"/>
              </a:rPr>
              <a:t>H </a:t>
            </a:r>
            <a:r>
              <a:rPr lang="en-US" sz="1200" dirty="0">
                <a:solidFill>
                  <a:srgbClr val="757575"/>
                </a:solidFill>
                <a:latin typeface="Montserrat"/>
                <a:hlinkClick r:id="rId11"/>
              </a:rPr>
              <a:t>Steven 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  <a:hlinkClick r:id="rId11"/>
              </a:rPr>
              <a:t>Wiley</a:t>
            </a:r>
            <a:r>
              <a:rPr lang="en-US" sz="1200" dirty="0" smtClean="0">
                <a:solidFill>
                  <a:srgbClr val="757575"/>
                </a:solidFill>
                <a:latin typeface="Montserrat"/>
              </a:rPr>
              <a:t> </a:t>
            </a:r>
            <a:r>
              <a:rPr lang="en-US" sz="1200" u="sng" dirty="0" smtClean="0">
                <a:solidFill>
                  <a:srgbClr val="1554B2"/>
                </a:solidFill>
                <a:latin typeface="Montserrat"/>
                <a:hlinkClick r:id="rId12"/>
              </a:rPr>
              <a:t>Author Information</a:t>
            </a:r>
            <a:r>
              <a:rPr lang="en-US" sz="1200" u="sng" dirty="0" smtClean="0">
                <a:solidFill>
                  <a:srgbClr val="1554B2"/>
                </a:solidFill>
                <a:latin typeface="Montserrat"/>
              </a:rPr>
              <a:t> </a:t>
            </a:r>
            <a:r>
              <a:rPr lang="en-US" sz="1200" dirty="0" smtClean="0">
                <a:solidFill>
                  <a:srgbClr val="1A1A1F"/>
                </a:solidFill>
                <a:latin typeface="Montserrat"/>
              </a:rPr>
              <a:t>Molecular </a:t>
            </a:r>
            <a:r>
              <a:rPr lang="en-US" sz="1200" dirty="0">
                <a:solidFill>
                  <a:srgbClr val="1A1A1F"/>
                </a:solidFill>
                <a:latin typeface="Montserrat"/>
              </a:rPr>
              <a:t>Systems Biology (2009</a:t>
            </a:r>
            <a:r>
              <a:rPr lang="en-US" sz="1200" dirty="0" smtClean="0">
                <a:solidFill>
                  <a:srgbClr val="1A1A1F"/>
                </a:solidFill>
                <a:latin typeface="Montserrat"/>
              </a:rPr>
              <a:t>) 5:332 </a:t>
            </a:r>
            <a:r>
              <a:rPr lang="en-US" sz="1200" dirty="0" smtClean="0">
                <a:solidFill>
                  <a:srgbClr val="1554B2"/>
                </a:solidFill>
                <a:latin typeface="Montserrat"/>
                <a:hlinkClick r:id="rId13"/>
              </a:rPr>
              <a:t>https</a:t>
            </a:r>
            <a:r>
              <a:rPr lang="en-US" sz="1200" dirty="0">
                <a:solidFill>
                  <a:srgbClr val="1554B2"/>
                </a:solidFill>
                <a:latin typeface="Montserrat"/>
                <a:hlinkClick r:id="rId13"/>
              </a:rPr>
              <a:t>://</a:t>
            </a:r>
            <a:r>
              <a:rPr lang="en-US" sz="1200" dirty="0" smtClean="0">
                <a:solidFill>
                  <a:srgbClr val="1554B2"/>
                </a:solidFill>
                <a:latin typeface="Montserrat"/>
                <a:hlinkClick r:id="rId13"/>
              </a:rPr>
              <a:t>doi.org/10.1038/msb.2009.90</a:t>
            </a:r>
            <a:endParaRPr lang="en-US" sz="1200" dirty="0" smtClean="0">
              <a:solidFill>
                <a:srgbClr val="1554B2"/>
              </a:solidFill>
              <a:latin typeface="Montserrat"/>
            </a:endParaRPr>
          </a:p>
          <a:p>
            <a:endParaRPr lang="en-US" sz="1200" i="0" dirty="0">
              <a:effectLst/>
              <a:latin typeface="Montserrat"/>
            </a:endParaRPr>
          </a:p>
          <a:p>
            <a:r>
              <a:rPr lang="en-US" sz="1200" dirty="0" smtClean="0">
                <a:latin typeface="Montserrat"/>
              </a:rPr>
              <a:t>Knowing the mechanism of the feedback I don’t think it can get strong enough (but investigating at the moment) to generate oscillations, so instability must be coming from another source</a:t>
            </a:r>
            <a:endParaRPr lang="en-US" sz="1200" i="0" dirty="0"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883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40D931-1563-0533-E6BE-D4947295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38" y="1784100"/>
            <a:ext cx="4732855" cy="4840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0" y="2086252"/>
            <a:ext cx="58077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EGF range 0.01 ng/ml to 30 ng/ml</a:t>
            </a:r>
          </a:p>
          <a:p>
            <a:endParaRPr lang="en-US" sz="2000" dirty="0"/>
          </a:p>
          <a:p>
            <a:r>
              <a:rPr lang="en-US" sz="2000" dirty="0" err="1" smtClean="0"/>
              <a:t>Ras</a:t>
            </a:r>
            <a:r>
              <a:rPr lang="en-US" sz="2000" dirty="0" smtClean="0"/>
              <a:t> and </a:t>
            </a:r>
            <a:r>
              <a:rPr lang="en-US" sz="2000" dirty="0" err="1" smtClean="0"/>
              <a:t>pERK</a:t>
            </a:r>
            <a:r>
              <a:rPr lang="en-US" sz="2000" dirty="0" smtClean="0"/>
              <a:t> measured initially by ELIZA then 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onfirmed by proteome mass-spec.</a:t>
            </a:r>
          </a:p>
          <a:p>
            <a:endParaRPr lang="en-US" sz="2000" dirty="0"/>
          </a:p>
          <a:p>
            <a:r>
              <a:rPr lang="en-US" sz="2000" dirty="0" smtClean="0"/>
              <a:t>Other predictions: </a:t>
            </a:r>
          </a:p>
          <a:p>
            <a:endParaRPr lang="en-US" sz="2000" dirty="0"/>
          </a:p>
          <a:p>
            <a:r>
              <a:rPr lang="en-US" sz="2000" dirty="0" smtClean="0"/>
              <a:t>Over expression of RAF, MEK1, and ERK1 should result</a:t>
            </a:r>
          </a:p>
          <a:p>
            <a:r>
              <a:rPr lang="en-US" sz="2000" dirty="0" smtClean="0"/>
              <a:t>in minimal changes to the response. </a:t>
            </a:r>
          </a:p>
          <a:p>
            <a:endParaRPr lang="en-US" sz="2000" dirty="0"/>
          </a:p>
          <a:p>
            <a:r>
              <a:rPr lang="en-US" sz="2000" dirty="0" smtClean="0"/>
              <a:t>This also means drug targeting should avoid the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nterior of the feedback loop.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722" y="41877"/>
            <a:ext cx="76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Unpublished data from Steven Wiley: MFC10A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024" y="2307137"/>
            <a:ext cx="12061371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13AEF"/>
                </a:solidFill>
              </a:rPr>
              <a:t>Delving more into negative feedback systems</a:t>
            </a:r>
            <a:endParaRPr lang="en-US" b="1" dirty="0">
              <a:solidFill>
                <a:srgbClr val="213A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2C31-D74E-4FDB-8892-ACD7B292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2" y="365126"/>
            <a:ext cx="12187346" cy="864168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213AEF"/>
                </a:solidFill>
              </a:rPr>
              <a:t>A linear chain with perturbation at e3 </a:t>
            </a:r>
            <a:endParaRPr lang="en-US" sz="5400" b="1" dirty="0">
              <a:solidFill>
                <a:srgbClr val="213AE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/>
              <p:nvPr/>
            </p:nvSpPr>
            <p:spPr>
              <a:xfrm>
                <a:off x="1539720" y="2451623"/>
                <a:ext cx="85852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20" y="2451623"/>
                <a:ext cx="8585292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/>
              <p:nvPr/>
            </p:nvSpPr>
            <p:spPr>
              <a:xfrm>
                <a:off x="2641603" y="1843744"/>
                <a:ext cx="5719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3" y="1843744"/>
                <a:ext cx="57195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/>
              <p:nvPr/>
            </p:nvSpPr>
            <p:spPr>
              <a:xfrm>
                <a:off x="3899651" y="1843744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51" y="1843744"/>
                <a:ext cx="5826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/>
              <p:nvPr/>
            </p:nvSpPr>
            <p:spPr>
              <a:xfrm>
                <a:off x="5208497" y="1843744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97" y="1843744"/>
                <a:ext cx="5826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/>
              <p:nvPr/>
            </p:nvSpPr>
            <p:spPr>
              <a:xfrm>
                <a:off x="6517343" y="1843744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43" y="1843744"/>
                <a:ext cx="58266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/>
              <p:nvPr/>
            </p:nvSpPr>
            <p:spPr>
              <a:xfrm>
                <a:off x="7826189" y="1843744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1843744"/>
                <a:ext cx="58266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/>
              <p:nvPr/>
            </p:nvSpPr>
            <p:spPr>
              <a:xfrm>
                <a:off x="9135035" y="187068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35" y="1870685"/>
                <a:ext cx="58266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77081-D354-4DDE-A31B-5F7092439123}"/>
              </a:ext>
            </a:extLst>
          </p:cNvPr>
          <p:cNvCxnSpPr/>
          <p:nvPr/>
        </p:nvCxnSpPr>
        <p:spPr>
          <a:xfrm flipV="1">
            <a:off x="5511780" y="2994236"/>
            <a:ext cx="0" cy="8695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713BA0-F572-4681-897D-6F80BEAA7291}"/>
              </a:ext>
            </a:extLst>
          </p:cNvPr>
          <p:cNvSpPr txBox="1"/>
          <p:nvPr/>
        </p:nvSpPr>
        <p:spPr>
          <a:xfrm>
            <a:off x="4299043" y="3932517"/>
            <a:ext cx="28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 to this Enzyme</a:t>
            </a:r>
          </a:p>
        </p:txBody>
      </p:sp>
    </p:spTree>
    <p:extLst>
      <p:ext uri="{BB962C8B-B14F-4D97-AF65-F5344CB8AC3E}">
        <p14:creationId xmlns:p14="http://schemas.microsoft.com/office/powerpoint/2010/main" val="33997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3" y="1757409"/>
            <a:ext cx="5067300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87959"/>
            <a:ext cx="6096000" cy="6232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221E1F"/>
                </a:solidFill>
                <a:latin typeface="Trade Gothic LT Std Light"/>
              </a:rPr>
              <a:t>Influence of node abundance on signaling network state and dynamics analyzed by mass cytometry, 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Xiao-Kang </a:t>
            </a:r>
            <a:r>
              <a:rPr lang="en-US" sz="1000" dirty="0" err="1" smtClean="0">
                <a:solidFill>
                  <a:srgbClr val="221E1F"/>
                </a:solidFill>
                <a:latin typeface="Minion Pro"/>
              </a:rPr>
              <a:t>Lun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, Vito R T </a:t>
            </a:r>
            <a:r>
              <a:rPr lang="en-US" sz="1000" dirty="0" err="1" smtClean="0">
                <a:solidFill>
                  <a:srgbClr val="221E1F"/>
                </a:solidFill>
                <a:latin typeface="Minion Pro"/>
              </a:rPr>
              <a:t>Zanotelli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, James D Wade, Denis Schapiro, Marco </a:t>
            </a:r>
            <a:r>
              <a:rPr lang="en-US" sz="1000" dirty="0" err="1" smtClean="0">
                <a:solidFill>
                  <a:srgbClr val="221E1F"/>
                </a:solidFill>
                <a:latin typeface="Minion Pro"/>
              </a:rPr>
              <a:t>Tognetti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 Nadine Dobberstein</a:t>
            </a:r>
            <a:r>
              <a:rPr lang="en-US" sz="600" dirty="0" smtClean="0">
                <a:solidFill>
                  <a:srgbClr val="221E1F"/>
                </a:solidFill>
                <a:latin typeface="Minion Pro"/>
              </a:rPr>
              <a:t>1 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&amp; Bernd </a:t>
            </a:r>
            <a:r>
              <a:rPr lang="en-US" sz="1000" dirty="0" err="1" smtClean="0">
                <a:solidFill>
                  <a:srgbClr val="221E1F"/>
                </a:solidFill>
                <a:latin typeface="Minion Pro"/>
              </a:rPr>
              <a:t>Bodenmiller</a:t>
            </a:r>
            <a:r>
              <a:rPr lang="en-US" sz="1000" dirty="0" smtClean="0">
                <a:solidFill>
                  <a:srgbClr val="221E1F"/>
                </a:solidFill>
                <a:latin typeface="Minion Pro"/>
              </a:rPr>
              <a:t> </a:t>
            </a:r>
            <a:r>
              <a:rPr lang="en-US" sz="1050" dirty="0" smtClean="0">
                <a:solidFill>
                  <a:srgbClr val="221E1F"/>
                </a:solidFill>
                <a:latin typeface="Minion Pro"/>
              </a:rPr>
              <a:t>Nature Biotech, 2017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04" y="1753915"/>
            <a:ext cx="3990773" cy="3338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48147" y="6070194"/>
            <a:ext cx="50395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AdvOTf1351f0c"/>
              </a:rPr>
              <a:t>Optogenetic</a:t>
            </a:r>
            <a:r>
              <a:rPr lang="en-US" sz="1050" dirty="0">
                <a:latin typeface="AdvOTf1351f0c"/>
              </a:rPr>
              <a:t> actuator </a:t>
            </a:r>
            <a:r>
              <a:rPr lang="en-US" sz="1050" dirty="0">
                <a:latin typeface="AdvOTb0c9bf5d+20"/>
              </a:rPr>
              <a:t>– </a:t>
            </a:r>
            <a:r>
              <a:rPr lang="en-US" sz="1050" dirty="0">
                <a:latin typeface="AdvOTf1351f0c"/>
              </a:rPr>
              <a:t>ERK biosensor </a:t>
            </a:r>
            <a:r>
              <a:rPr lang="en-US" sz="1050" dirty="0" smtClean="0">
                <a:latin typeface="AdvOTf1351f0c"/>
              </a:rPr>
              <a:t>circuits identify </a:t>
            </a:r>
            <a:r>
              <a:rPr lang="en-US" sz="1050" dirty="0">
                <a:latin typeface="AdvOTf1351f0c"/>
              </a:rPr>
              <a:t>MAPK network nodes that </a:t>
            </a:r>
            <a:r>
              <a:rPr lang="en-US" sz="1050" dirty="0" smtClean="0">
                <a:latin typeface="AdvOTf1351f0c"/>
              </a:rPr>
              <a:t>shape ERK dynamics. </a:t>
            </a:r>
            <a:r>
              <a:rPr lang="en-US" sz="1050" dirty="0" smtClean="0">
                <a:latin typeface="AdvOTa293a443"/>
              </a:rPr>
              <a:t>Coralie </a:t>
            </a:r>
            <a:r>
              <a:rPr lang="en-US" sz="1050" dirty="0" err="1" smtClean="0">
                <a:latin typeface="AdvOTa293a443"/>
              </a:rPr>
              <a:t>Dessauges</a:t>
            </a:r>
            <a:r>
              <a:rPr lang="en-US" sz="1050" dirty="0" smtClean="0">
                <a:latin typeface="AdvStPro-L"/>
              </a:rPr>
              <a:t> </a:t>
            </a:r>
            <a:r>
              <a:rPr lang="en-US" sz="1050" dirty="0">
                <a:latin typeface="AdvOTa293a443"/>
              </a:rPr>
              <a:t>, Jan </a:t>
            </a:r>
            <a:r>
              <a:rPr lang="en-US" sz="1050" dirty="0" err="1" smtClean="0">
                <a:latin typeface="AdvOTa293a443"/>
              </a:rPr>
              <a:t>Mikelson</a:t>
            </a:r>
            <a:r>
              <a:rPr lang="en-US" sz="1050" dirty="0" smtClean="0">
                <a:latin typeface="AdvOTa293a443"/>
              </a:rPr>
              <a:t>, </a:t>
            </a:r>
            <a:r>
              <a:rPr lang="en-US" sz="1050" dirty="0" err="1">
                <a:latin typeface="AdvOTa293a443"/>
              </a:rPr>
              <a:t>Maciej</a:t>
            </a:r>
            <a:r>
              <a:rPr lang="en-US" sz="1050" dirty="0">
                <a:latin typeface="AdvOTa293a443"/>
              </a:rPr>
              <a:t> </a:t>
            </a:r>
            <a:r>
              <a:rPr lang="en-US" sz="1050" dirty="0" err="1" smtClean="0">
                <a:latin typeface="AdvOTa293a443"/>
              </a:rPr>
              <a:t>Dobrzy</a:t>
            </a:r>
            <a:r>
              <a:rPr lang="en-US" sz="1050" dirty="0" err="1" smtClean="0">
                <a:latin typeface="AdvOTa293a443+01"/>
              </a:rPr>
              <a:t>ń</a:t>
            </a:r>
            <a:r>
              <a:rPr lang="en-US" sz="1050" dirty="0" err="1" smtClean="0">
                <a:latin typeface="AdvOTa293a443"/>
              </a:rPr>
              <a:t>ski</a:t>
            </a:r>
            <a:r>
              <a:rPr lang="en-US" sz="1050" dirty="0" smtClean="0">
                <a:latin typeface="AdvOTa293a443"/>
              </a:rPr>
              <a:t>, </a:t>
            </a:r>
            <a:r>
              <a:rPr lang="en-US" sz="1050" dirty="0">
                <a:latin typeface="AdvOTa293a443"/>
              </a:rPr>
              <a:t>Marc-Antoine </a:t>
            </a:r>
            <a:r>
              <a:rPr lang="en-US" sz="1050" dirty="0" smtClean="0">
                <a:latin typeface="AdvOTa293a443"/>
              </a:rPr>
              <a:t>Jacques, </a:t>
            </a:r>
            <a:r>
              <a:rPr lang="it-IT" sz="1050" dirty="0" smtClean="0">
                <a:latin typeface="AdvOTa293a443"/>
              </a:rPr>
              <a:t>Agne Frismantiene</a:t>
            </a:r>
            <a:r>
              <a:rPr lang="it-IT" sz="1050" dirty="0" smtClean="0">
                <a:latin typeface="AdvStPro-L"/>
              </a:rPr>
              <a:t> </a:t>
            </a:r>
            <a:r>
              <a:rPr lang="it-IT" sz="1050" dirty="0">
                <a:latin typeface="AdvOTa293a443"/>
              </a:rPr>
              <a:t>, Paolo Armando </a:t>
            </a:r>
            <a:r>
              <a:rPr lang="it-IT" sz="1050" dirty="0" smtClean="0">
                <a:latin typeface="AdvOTa293a443"/>
              </a:rPr>
              <a:t>Gagliardi</a:t>
            </a:r>
            <a:r>
              <a:rPr lang="it-IT" sz="1050" dirty="0" smtClean="0">
                <a:latin typeface="AdvStPro-L"/>
              </a:rPr>
              <a:t> </a:t>
            </a:r>
            <a:r>
              <a:rPr lang="it-IT" sz="1050" dirty="0">
                <a:latin typeface="AdvOTa293a443"/>
              </a:rPr>
              <a:t>, Mustafa Khammash</a:t>
            </a:r>
            <a:r>
              <a:rPr lang="it-IT" sz="1050" dirty="0">
                <a:latin typeface="AdvStPro-L"/>
              </a:rPr>
              <a:t>2 </a:t>
            </a:r>
            <a:r>
              <a:rPr lang="it-IT" sz="1050" dirty="0">
                <a:latin typeface="AdvOTa293a443"/>
              </a:rPr>
              <a:t>&amp; Olivier </a:t>
            </a:r>
            <a:r>
              <a:rPr lang="it-IT" sz="1050" dirty="0" smtClean="0">
                <a:latin typeface="AdvOTa293a443"/>
              </a:rPr>
              <a:t>Pertz. Mol Sys Biol, 2022</a:t>
            </a:r>
            <a:endParaRPr lang="en-US" sz="105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722" y="77389"/>
            <a:ext cx="2960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Signaling Networks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2C31-D74E-4FDB-8892-ACD7B292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2" y="365126"/>
            <a:ext cx="12187346" cy="86416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213AEF"/>
                </a:solidFill>
              </a:rPr>
              <a:t>Conclusion: Irreversible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/>
              <p:nvPr/>
            </p:nvSpPr>
            <p:spPr>
              <a:xfrm>
                <a:off x="1539720" y="3324184"/>
                <a:ext cx="85852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20" y="3324184"/>
                <a:ext cx="8585292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/>
              <p:nvPr/>
            </p:nvSpPr>
            <p:spPr>
              <a:xfrm>
                <a:off x="2641603" y="2716305"/>
                <a:ext cx="5719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3" y="2716305"/>
                <a:ext cx="57195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/>
              <p:nvPr/>
            </p:nvSpPr>
            <p:spPr>
              <a:xfrm>
                <a:off x="3899651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51" y="2716305"/>
                <a:ext cx="5826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/>
              <p:nvPr/>
            </p:nvSpPr>
            <p:spPr>
              <a:xfrm>
                <a:off x="5208497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97" y="2716305"/>
                <a:ext cx="5826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/>
              <p:nvPr/>
            </p:nvSpPr>
            <p:spPr>
              <a:xfrm>
                <a:off x="6517343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43" y="2716305"/>
                <a:ext cx="58266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/>
              <p:nvPr/>
            </p:nvSpPr>
            <p:spPr>
              <a:xfrm>
                <a:off x="7826189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2716305"/>
                <a:ext cx="58266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/>
              <p:nvPr/>
            </p:nvSpPr>
            <p:spPr>
              <a:xfrm>
                <a:off x="9135035" y="2743246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35" y="2743246"/>
                <a:ext cx="58266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77081-D354-4DDE-A31B-5F7092439123}"/>
              </a:ext>
            </a:extLst>
          </p:cNvPr>
          <p:cNvCxnSpPr>
            <a:cxnSpLocks/>
          </p:cNvCxnSpPr>
          <p:nvPr/>
        </p:nvCxnSpPr>
        <p:spPr>
          <a:xfrm>
            <a:off x="5446039" y="2238210"/>
            <a:ext cx="0" cy="5050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713BA0-F572-4681-897D-6F80BEAA7291}"/>
              </a:ext>
            </a:extLst>
          </p:cNvPr>
          <p:cNvSpPr txBox="1"/>
          <p:nvPr/>
        </p:nvSpPr>
        <p:spPr>
          <a:xfrm>
            <a:off x="4007713" y="1811385"/>
            <a:ext cx="28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 to this Enzyme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9E9481-AA4F-4A2D-B245-A513A4234E76}"/>
              </a:ext>
            </a:extLst>
          </p:cNvPr>
          <p:cNvSpPr/>
          <p:nvPr/>
        </p:nvSpPr>
        <p:spPr>
          <a:xfrm>
            <a:off x="4628779" y="4154077"/>
            <a:ext cx="579718" cy="1445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EC9E9D1-4CBE-4DD0-8072-01D469B5A292}"/>
              </a:ext>
            </a:extLst>
          </p:cNvPr>
          <p:cNvSpPr/>
          <p:nvPr/>
        </p:nvSpPr>
        <p:spPr>
          <a:xfrm>
            <a:off x="3296028" y="4242605"/>
            <a:ext cx="603623" cy="3423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52D1A44-B32D-4F69-81DE-73C4C68F270D}"/>
              </a:ext>
            </a:extLst>
          </p:cNvPr>
          <p:cNvSpPr/>
          <p:nvPr/>
        </p:nvSpPr>
        <p:spPr>
          <a:xfrm>
            <a:off x="5861663" y="4242605"/>
            <a:ext cx="603623" cy="3423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109B09F-9E59-491E-8D62-F7D461A85D5C}"/>
              </a:ext>
            </a:extLst>
          </p:cNvPr>
          <p:cNvSpPr/>
          <p:nvPr/>
        </p:nvSpPr>
        <p:spPr>
          <a:xfrm>
            <a:off x="7171769" y="4242604"/>
            <a:ext cx="603623" cy="3423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4D92F3D-9CC0-4227-A010-06BA1DCE1F15}"/>
              </a:ext>
            </a:extLst>
          </p:cNvPr>
          <p:cNvSpPr/>
          <p:nvPr/>
        </p:nvSpPr>
        <p:spPr>
          <a:xfrm>
            <a:off x="8481875" y="4265431"/>
            <a:ext cx="603623" cy="3423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2C31-D74E-4FDB-8892-ACD7B292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2" y="365126"/>
            <a:ext cx="12187346" cy="86416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213AEF"/>
                </a:solidFill>
              </a:rPr>
              <a:t>Conclusion: Reversible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/>
              <p:nvPr/>
            </p:nvSpPr>
            <p:spPr>
              <a:xfrm>
                <a:off x="1539720" y="3324184"/>
                <a:ext cx="858529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4E5EE-D2E0-4634-8D6A-48D5E190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20" y="3324184"/>
                <a:ext cx="8585292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/>
              <p:nvPr/>
            </p:nvSpPr>
            <p:spPr>
              <a:xfrm>
                <a:off x="2641603" y="2716305"/>
                <a:ext cx="5719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B0C41A-38BF-4B7A-A2F8-A78D698F9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3" y="2716305"/>
                <a:ext cx="57195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/>
              <p:nvPr/>
            </p:nvSpPr>
            <p:spPr>
              <a:xfrm>
                <a:off x="3899651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707CD-991A-4D2B-9C18-53133E07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51" y="2716305"/>
                <a:ext cx="5826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/>
              <p:nvPr/>
            </p:nvSpPr>
            <p:spPr>
              <a:xfrm>
                <a:off x="5208497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F1A248-1B40-4396-8AC9-DCB98D0D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97" y="2716305"/>
                <a:ext cx="5826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/>
              <p:nvPr/>
            </p:nvSpPr>
            <p:spPr>
              <a:xfrm>
                <a:off x="6517343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A2B0F5-B6D9-4C1D-8069-2EE8400EA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43" y="2716305"/>
                <a:ext cx="58266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/>
              <p:nvPr/>
            </p:nvSpPr>
            <p:spPr>
              <a:xfrm>
                <a:off x="7826189" y="2716305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E94ED2-9CD5-4B64-840B-86390AC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2716305"/>
                <a:ext cx="58266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/>
              <p:nvPr/>
            </p:nvSpPr>
            <p:spPr>
              <a:xfrm>
                <a:off x="9135035" y="2743246"/>
                <a:ext cx="582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24D15-D4D1-409E-9E02-CF4C12AF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35" y="2743246"/>
                <a:ext cx="58266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77081-D354-4DDE-A31B-5F7092439123}"/>
              </a:ext>
            </a:extLst>
          </p:cNvPr>
          <p:cNvCxnSpPr>
            <a:cxnSpLocks/>
          </p:cNvCxnSpPr>
          <p:nvPr/>
        </p:nvCxnSpPr>
        <p:spPr>
          <a:xfrm>
            <a:off x="5446039" y="2238210"/>
            <a:ext cx="0" cy="5050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713BA0-F572-4681-897D-6F80BEAA7291}"/>
              </a:ext>
            </a:extLst>
          </p:cNvPr>
          <p:cNvSpPr txBox="1"/>
          <p:nvPr/>
        </p:nvSpPr>
        <p:spPr>
          <a:xfrm>
            <a:off x="4007713" y="1811385"/>
            <a:ext cx="28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 to this Enzyme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9E9481-AA4F-4A2D-B245-A513A4234E76}"/>
              </a:ext>
            </a:extLst>
          </p:cNvPr>
          <p:cNvSpPr/>
          <p:nvPr/>
        </p:nvSpPr>
        <p:spPr>
          <a:xfrm>
            <a:off x="4628779" y="4154078"/>
            <a:ext cx="579718" cy="907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7784270-3962-45B4-AE0F-D8F8F762735C}"/>
              </a:ext>
            </a:extLst>
          </p:cNvPr>
          <p:cNvSpPr/>
          <p:nvPr/>
        </p:nvSpPr>
        <p:spPr>
          <a:xfrm flipV="1">
            <a:off x="5821127" y="2306918"/>
            <a:ext cx="579718" cy="1003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F3F365C-592E-46DC-95C1-D448C0BAA925}"/>
              </a:ext>
            </a:extLst>
          </p:cNvPr>
          <p:cNvSpPr/>
          <p:nvPr/>
        </p:nvSpPr>
        <p:spPr>
          <a:xfrm>
            <a:off x="3309084" y="4148149"/>
            <a:ext cx="579718" cy="677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2446C24-66BE-477F-88E1-B748E59BD5FB}"/>
              </a:ext>
            </a:extLst>
          </p:cNvPr>
          <p:cNvSpPr/>
          <p:nvPr/>
        </p:nvSpPr>
        <p:spPr>
          <a:xfrm flipV="1">
            <a:off x="7159943" y="2031318"/>
            <a:ext cx="579718" cy="1279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FDE113C-67BD-4EA3-8E11-6CD03172B859}"/>
              </a:ext>
            </a:extLst>
          </p:cNvPr>
          <p:cNvSpPr/>
          <p:nvPr/>
        </p:nvSpPr>
        <p:spPr>
          <a:xfrm flipV="1">
            <a:off x="8465131" y="2716304"/>
            <a:ext cx="579718" cy="606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CFB7-42A8-4186-A54B-787791DD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211742"/>
            <a:ext cx="11781011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213AEF"/>
                </a:solidFill>
              </a:rPr>
              <a:t>What Determines the Effect of a Perturbation?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490E7-2D1E-467A-8B66-5E919FA94C06}"/>
              </a:ext>
            </a:extLst>
          </p:cNvPr>
          <p:cNvSpPr txBox="1"/>
          <p:nvPr/>
        </p:nvSpPr>
        <p:spPr>
          <a:xfrm>
            <a:off x="471948" y="1740310"/>
            <a:ext cx="87513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estimate the effect of a perturbation without </a:t>
            </a:r>
          </a:p>
          <a:p>
            <a:r>
              <a:rPr lang="en-US" sz="2800" dirty="0"/>
              <a:t>having to do a simulation</a:t>
            </a:r>
            <a:r>
              <a:rPr lang="en-US" sz="2800" dirty="0" smtClean="0"/>
              <a:t>?</a:t>
            </a:r>
          </a:p>
          <a:p>
            <a:endParaRPr lang="en-US" sz="2800" dirty="0"/>
          </a:p>
          <a:p>
            <a:r>
              <a:rPr lang="en-US" sz="2800" dirty="0" smtClean="0"/>
              <a:t>Yes, we can do small signal analysis, also known in the field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s metabolic control analysis.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82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CFB7-42A8-4186-A54B-787791DD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211742"/>
            <a:ext cx="11781011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213AEF"/>
                </a:solidFill>
              </a:rPr>
              <a:t>Consider a Single Reaction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490E7-2D1E-467A-8B66-5E919FA94C06}"/>
              </a:ext>
            </a:extLst>
          </p:cNvPr>
          <p:cNvSpPr txBox="1"/>
          <p:nvPr/>
        </p:nvSpPr>
        <p:spPr>
          <a:xfrm>
            <a:off x="465277" y="3090862"/>
            <a:ext cx="940353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S and P affect the reaction velocity, v?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depends on the kinetic rate law.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trouble is there are 100s of possible rate laws.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Instead we'll look at the sensitivity of v to changes in S or P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/>
              <p:nvPr/>
            </p:nvSpPr>
            <p:spPr>
              <a:xfrm>
                <a:off x="4011561" y="1834703"/>
                <a:ext cx="2454132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61" y="1834703"/>
                <a:ext cx="245413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/>
              <p:nvPr/>
            </p:nvSpPr>
            <p:spPr>
              <a:xfrm>
                <a:off x="5046006" y="1312748"/>
                <a:ext cx="45095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06" y="1312748"/>
                <a:ext cx="45095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2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8D42FF-9682-476E-A19B-B9159406EEF1}"/>
              </a:ext>
            </a:extLst>
          </p:cNvPr>
          <p:cNvSpPr/>
          <p:nvPr/>
        </p:nvSpPr>
        <p:spPr>
          <a:xfrm>
            <a:off x="7697683" y="3247429"/>
            <a:ext cx="2595716" cy="14984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98B2F5-7CB8-4738-9D7F-DB0CB315E7CE}"/>
              </a:ext>
            </a:extLst>
          </p:cNvPr>
          <p:cNvSpPr/>
          <p:nvPr/>
        </p:nvSpPr>
        <p:spPr>
          <a:xfrm>
            <a:off x="4271131" y="3242509"/>
            <a:ext cx="2595716" cy="14984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C05DA-0FDD-4EB6-945B-E24ECC3891EB}"/>
              </a:ext>
            </a:extLst>
          </p:cNvPr>
          <p:cNvSpPr/>
          <p:nvPr/>
        </p:nvSpPr>
        <p:spPr>
          <a:xfrm>
            <a:off x="660728" y="3268240"/>
            <a:ext cx="2595716" cy="14984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2CFB7-42A8-4186-A54B-787791DD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211742"/>
            <a:ext cx="11781011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213AEF"/>
                </a:solidFill>
              </a:rPr>
              <a:t>Consider a Single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/>
              <p:nvPr/>
            </p:nvSpPr>
            <p:spPr>
              <a:xfrm>
                <a:off x="4011561" y="1834703"/>
                <a:ext cx="2454132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61" y="1834703"/>
                <a:ext cx="245413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/>
              <p:nvPr/>
            </p:nvSpPr>
            <p:spPr>
              <a:xfrm>
                <a:off x="5046006" y="1312748"/>
                <a:ext cx="45095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06" y="1312748"/>
                <a:ext cx="45095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0FFE6-A8CD-40A6-A649-968DCA8C69FD}"/>
                  </a:ext>
                </a:extLst>
              </p:cNvPr>
              <p:cNvSpPr txBox="1"/>
              <p:nvPr/>
            </p:nvSpPr>
            <p:spPr>
              <a:xfrm>
                <a:off x="881872" y="3495123"/>
                <a:ext cx="745203" cy="1017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D0FFE6-A8CD-40A6-A649-968DCA8C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72" y="3495123"/>
                <a:ext cx="745203" cy="1017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6D9BA9-87A1-44E2-AED0-59F5E992CD19}"/>
                  </a:ext>
                </a:extLst>
              </p:cNvPr>
              <p:cNvSpPr txBox="1"/>
              <p:nvPr/>
            </p:nvSpPr>
            <p:spPr>
              <a:xfrm>
                <a:off x="2314759" y="3475950"/>
                <a:ext cx="626806" cy="1100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6D9BA9-87A1-44E2-AED0-59F5E992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59" y="3475950"/>
                <a:ext cx="626806" cy="110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D0C71-AC6A-411E-ABBE-85CA285D856D}"/>
                  </a:ext>
                </a:extLst>
              </p:cNvPr>
              <p:cNvSpPr txBox="1"/>
              <p:nvPr/>
            </p:nvSpPr>
            <p:spPr>
              <a:xfrm>
                <a:off x="4560199" y="3442476"/>
                <a:ext cx="745203" cy="102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D0C71-AC6A-411E-ABBE-85CA285D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99" y="3442476"/>
                <a:ext cx="745203" cy="1027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174915-FD21-42D9-9F6B-2075A833D9FF}"/>
                  </a:ext>
                </a:extLst>
              </p:cNvPr>
              <p:cNvSpPr txBox="1"/>
              <p:nvPr/>
            </p:nvSpPr>
            <p:spPr>
              <a:xfrm>
                <a:off x="5993086" y="3411507"/>
                <a:ext cx="626806" cy="1110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174915-FD21-42D9-9F6B-2075A833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86" y="3411507"/>
                <a:ext cx="626806" cy="1110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0DF0BE-8761-4668-BD45-1C5AF4E711B4}"/>
                  </a:ext>
                </a:extLst>
              </p:cNvPr>
              <p:cNvSpPr txBox="1"/>
              <p:nvPr/>
            </p:nvSpPr>
            <p:spPr>
              <a:xfrm>
                <a:off x="7762566" y="3379055"/>
                <a:ext cx="745203" cy="102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0DF0BE-8761-4668-BD45-1C5AF4E71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566" y="3379055"/>
                <a:ext cx="745203" cy="1027717"/>
              </a:xfrm>
              <a:prstGeom prst="rect">
                <a:avLst/>
              </a:prstGeom>
              <a:blipFill>
                <a:blip r:embed="rId8"/>
                <a:stretch>
                  <a:fillRect r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5A4AD3-B269-4FC4-828C-AE8DA6E787E6}"/>
                  </a:ext>
                </a:extLst>
              </p:cNvPr>
              <p:cNvSpPr txBox="1"/>
              <p:nvPr/>
            </p:nvSpPr>
            <p:spPr>
              <a:xfrm>
                <a:off x="9195453" y="3359882"/>
                <a:ext cx="626806" cy="1110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5A4AD3-B269-4FC4-828C-AE8DA6E7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453" y="3359882"/>
                <a:ext cx="626806" cy="1110432"/>
              </a:xfrm>
              <a:prstGeom prst="rect">
                <a:avLst/>
              </a:prstGeom>
              <a:blipFill>
                <a:blip r:embed="rId9"/>
                <a:stretch>
                  <a:fillRect r="-40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5FCE1D34-C764-4EA3-9EE0-519E35AFAD51}"/>
              </a:ext>
            </a:extLst>
          </p:cNvPr>
          <p:cNvSpPr/>
          <p:nvPr/>
        </p:nvSpPr>
        <p:spPr>
          <a:xfrm>
            <a:off x="3471769" y="3643729"/>
            <a:ext cx="584036" cy="5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31EC1B-A8DA-4283-88EF-D033AC2B2FD3}"/>
              </a:ext>
            </a:extLst>
          </p:cNvPr>
          <p:cNvSpPr/>
          <p:nvPr/>
        </p:nvSpPr>
        <p:spPr>
          <a:xfrm>
            <a:off x="7013019" y="3643729"/>
            <a:ext cx="584036" cy="5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BEFC7-420A-49AC-99E8-047FF43F1D4F}"/>
              </a:ext>
            </a:extLst>
          </p:cNvPr>
          <p:cNvSpPr txBox="1"/>
          <p:nvPr/>
        </p:nvSpPr>
        <p:spPr>
          <a:xfrm>
            <a:off x="7283688" y="2509239"/>
            <a:ext cx="325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Elasticity Coefficients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E18D864-4FF3-4DF4-9856-2A380D1F9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5626" y="4993560"/>
            <a:ext cx="80867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CFB7-42A8-4186-A54B-787791DD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" y="211742"/>
            <a:ext cx="11781011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213AEF"/>
                </a:solidFill>
              </a:rPr>
              <a:t>Elasticity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/>
              <p:nvPr/>
            </p:nvSpPr>
            <p:spPr>
              <a:xfrm>
                <a:off x="4447284" y="1834703"/>
                <a:ext cx="2454132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710D31-7388-4A0D-856A-0383843A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84" y="1834703"/>
                <a:ext cx="245413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/>
              <p:nvPr/>
            </p:nvSpPr>
            <p:spPr>
              <a:xfrm>
                <a:off x="5481729" y="1312748"/>
                <a:ext cx="45095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837406-D23F-4387-9E9C-F043DFAE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729" y="1312748"/>
                <a:ext cx="45095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2ABEFC7-420A-49AC-99E8-047FF43F1D4F}"/>
              </a:ext>
            </a:extLst>
          </p:cNvPr>
          <p:cNvSpPr txBox="1"/>
          <p:nvPr/>
        </p:nvSpPr>
        <p:spPr>
          <a:xfrm>
            <a:off x="1385297" y="5068198"/>
            <a:ext cx="95265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Elasticity Coefficients are the unit measures that determine how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perturbations travel through a pathway.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Can be estimated using metabolite and Keq values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E18D864-4FF3-4DF4-9856-2A380D1F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71" y="2981880"/>
            <a:ext cx="80867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365125"/>
            <a:ext cx="11934395" cy="79114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13AEF"/>
                </a:solidFill>
              </a:rPr>
              <a:t>Elasticities – How Perturbations Jump from Step to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F4AA0-9178-49C6-9F94-76109C9F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8" y="1619627"/>
            <a:ext cx="9611770" cy="47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80" y="376923"/>
            <a:ext cx="8518668" cy="79114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13AEF"/>
                </a:solidFill>
              </a:rPr>
              <a:t>Elasticities Around a Two Step Pathway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C6AD-8174-46B4-BB7C-21F77F5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99" y="1747284"/>
            <a:ext cx="63341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16216"/>
            <a:ext cx="78867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9029" y="-6834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Scaled and Unscaled System and Local </a:t>
            </a:r>
            <a:r>
              <a:rPr lang="en-US" sz="27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27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ensitivities</a:t>
            </a:r>
            <a:endParaRPr lang="en-US" sz="27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6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18" y="3090259"/>
            <a:ext cx="4419600" cy="35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50" y="1116872"/>
            <a:ext cx="52387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56461" y="3213461"/>
            <a:ext cx="838200" cy="5334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5061" y="4356461"/>
            <a:ext cx="838200" cy="5334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6461" y="5499461"/>
            <a:ext cx="838200" cy="5334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9029" y="-6834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Writing the scaled sensitivities in terms of the elasticities</a:t>
            </a:r>
            <a:endParaRPr lang="en-US" sz="27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1597" y="3213461"/>
            <a:ext cx="50699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key expression </a:t>
            </a:r>
            <a:r>
              <a:rPr lang="en-US" sz="2400" dirty="0" smtClean="0"/>
              <a:t>is in </a:t>
            </a:r>
            <a:r>
              <a:rPr lang="en-US" sz="2400" dirty="0"/>
              <a:t>the </a:t>
            </a:r>
            <a:r>
              <a:rPr lang="en-US" sz="2400" dirty="0" smtClean="0"/>
              <a:t>numerator </a:t>
            </a:r>
          </a:p>
          <a:p>
            <a:r>
              <a:rPr lang="en-US" sz="2400" dirty="0" smtClean="0"/>
              <a:t>which indicates the path the </a:t>
            </a:r>
          </a:p>
          <a:p>
            <a:r>
              <a:rPr lang="en-US" sz="2400" dirty="0" smtClean="0"/>
              <a:t>perturbation takes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10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Box 3">
            <a:extLst>
              <a:ext uri="{FF2B5EF4-FFF2-40B4-BE49-F238E27FC236}">
                <a16:creationId xmlns:a16="http://schemas.microsoft.com/office/drawing/2014/main" id="{BB885F3D-9E5D-003D-8E71-DBDECA32A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1085850"/>
            <a:ext cx="65198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/>
              <a:t>Phosphorylation cycles are a common and possibly</a:t>
            </a:r>
          </a:p>
          <a:p>
            <a:pPr algn="ctr" eaLnBrk="1" hangingPunct="1"/>
            <a:r>
              <a:rPr lang="en-US" altLang="en-US" sz="2400" dirty="0" smtClean="0"/>
              <a:t>a </a:t>
            </a:r>
            <a:r>
              <a:rPr lang="en-US" altLang="en-US" sz="2400" dirty="0" smtClean="0"/>
              <a:t>fundamental </a:t>
            </a:r>
            <a:r>
              <a:rPr lang="en-US" altLang="en-US" sz="2400" dirty="0"/>
              <a:t>unit in signaling pathways. They </a:t>
            </a:r>
          </a:p>
          <a:p>
            <a:pPr algn="ctr" eaLnBrk="1" hangingPunct="1"/>
            <a:r>
              <a:rPr lang="en-US" altLang="en-US" sz="2400" dirty="0"/>
              <a:t>can  display a variety of </a:t>
            </a:r>
            <a:r>
              <a:rPr lang="en-US" altLang="en-US" sz="2400" dirty="0" smtClean="0"/>
              <a:t>behaviors.</a:t>
            </a:r>
            <a:endParaRPr lang="en-US" altLang="en-US" sz="2400" dirty="0"/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41B53F28-DACA-5F06-A43F-282DED34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36" y="2438401"/>
            <a:ext cx="2895600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4351A107-8318-662F-5131-AC2F1E60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0548" y="4026918"/>
            <a:ext cx="44151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There are only about 500 to 1000 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kinases in </a:t>
            </a:r>
            <a:r>
              <a:rPr lang="en-US" altLang="en-US" sz="2400" dirty="0"/>
              <a:t>a mammalian cell.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722" y="41877"/>
            <a:ext cx="5119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A fundamental processing unit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" y="4453732"/>
            <a:ext cx="2248375" cy="218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Describing the pictures mathematically in terms of elasticity Coefficients</a:t>
            </a:r>
          </a:p>
          <a:p>
            <a:endParaRPr lang="en-US" sz="2800" dirty="0"/>
          </a:p>
          <a:p>
            <a:r>
              <a:rPr lang="en-US" sz="2800" dirty="0"/>
              <a:t>It much simpler to look at how perturbations affect fluxes.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0A88-28A7-4484-8684-762488140072}"/>
              </a:ext>
            </a:extLst>
          </p:cNvPr>
          <p:cNvSpPr/>
          <p:nvPr/>
        </p:nvSpPr>
        <p:spPr>
          <a:xfrm>
            <a:off x="5000382" y="4942298"/>
            <a:ext cx="2159164" cy="129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FD895-DD78-48B4-A44E-08A37761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5" y="2481845"/>
            <a:ext cx="9957147" cy="2460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63FBB1-183C-438B-BDC4-5D91F64A691A}"/>
              </a:ext>
            </a:extLst>
          </p:cNvPr>
          <p:cNvSpPr txBox="1"/>
          <p:nvPr/>
        </p:nvSpPr>
        <p:spPr>
          <a:xfrm>
            <a:off x="825816" y="5124323"/>
            <a:ext cx="398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percentage change in flux </a:t>
            </a:r>
          </a:p>
          <a:p>
            <a:r>
              <a:rPr lang="en-US" sz="2400" dirty="0"/>
              <a:t>if a 1% change is made in E1 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7EB32C-4F97-4D93-91D7-AE3736F8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59" y="2813040"/>
            <a:ext cx="500891" cy="615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93B02A-23F3-4338-BAC2-9E645D7B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46" y="2824089"/>
            <a:ext cx="500891" cy="615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350536-977C-408D-A2A5-6C0AD9DD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796" y="5184910"/>
            <a:ext cx="660054" cy="806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E3212-C1AC-4BDC-BC55-9EB960CDD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737" y="5026223"/>
            <a:ext cx="2113809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Describing the pictures mathematically in terms of elasticity Coefficients</a:t>
            </a:r>
          </a:p>
          <a:p>
            <a:endParaRPr lang="en-US" sz="2800" dirty="0"/>
          </a:p>
          <a:p>
            <a:r>
              <a:rPr lang="en-US" sz="2800" dirty="0"/>
              <a:t>It much simpler to look at how perturbations affect fluxes.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0A88-28A7-4484-8684-762488140072}"/>
              </a:ext>
            </a:extLst>
          </p:cNvPr>
          <p:cNvSpPr/>
          <p:nvPr/>
        </p:nvSpPr>
        <p:spPr>
          <a:xfrm>
            <a:off x="5380874" y="5132545"/>
            <a:ext cx="2159164" cy="129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2771A-B315-4CE8-851B-140EE05B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45" y="2472195"/>
            <a:ext cx="9866110" cy="238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3A5E2-7277-44F3-A9ED-B0640319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77" y="5047924"/>
            <a:ext cx="2172003" cy="131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492DE-70FD-4F07-A5A0-75270CDAADD1}"/>
              </a:ext>
            </a:extLst>
          </p:cNvPr>
          <p:cNvSpPr txBox="1"/>
          <p:nvPr/>
        </p:nvSpPr>
        <p:spPr>
          <a:xfrm>
            <a:off x="1108114" y="5431172"/>
            <a:ext cx="398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percentage change in flux </a:t>
            </a:r>
          </a:p>
          <a:p>
            <a:r>
              <a:rPr lang="en-US" sz="2400" dirty="0"/>
              <a:t>if a 1% change is made in E4 is</a:t>
            </a:r>
          </a:p>
        </p:txBody>
      </p:sp>
    </p:spTree>
    <p:extLst>
      <p:ext uri="{BB962C8B-B14F-4D97-AF65-F5344CB8AC3E}">
        <p14:creationId xmlns:p14="http://schemas.microsoft.com/office/powerpoint/2010/main" val="22288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560027" y="1096850"/>
            <a:ext cx="1068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Describing the pictures mathematically in terms of elasticity Coefficients</a:t>
            </a:r>
          </a:p>
          <a:p>
            <a:endParaRPr lang="en-US" sz="2800" dirty="0"/>
          </a:p>
          <a:p>
            <a:r>
              <a:rPr lang="en-US" sz="2800" dirty="0"/>
              <a:t>It much simpler to look at how perturbations affect fluxes.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0A88-28A7-4484-8684-762488140072}"/>
              </a:ext>
            </a:extLst>
          </p:cNvPr>
          <p:cNvSpPr/>
          <p:nvPr/>
        </p:nvSpPr>
        <p:spPr>
          <a:xfrm>
            <a:off x="5006519" y="5261421"/>
            <a:ext cx="2159164" cy="129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075DE-6BDE-447A-BBCB-EA263A1D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7" y="2481845"/>
            <a:ext cx="10467528" cy="2686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82333-AB4F-403F-8CD8-6579267C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5312004"/>
            <a:ext cx="2514951" cy="1190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43ADC-91BD-4D82-9768-FF9F425BBB92}"/>
              </a:ext>
            </a:extLst>
          </p:cNvPr>
          <p:cNvSpPr txBox="1"/>
          <p:nvPr/>
        </p:nvSpPr>
        <p:spPr>
          <a:xfrm>
            <a:off x="870981" y="5418895"/>
            <a:ext cx="398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percentage change in flux </a:t>
            </a:r>
          </a:p>
          <a:p>
            <a:r>
              <a:rPr lang="en-US" sz="2400" dirty="0"/>
              <a:t>if a 1% change is made in E3 is</a:t>
            </a:r>
          </a:p>
        </p:txBody>
      </p:sp>
    </p:spTree>
    <p:extLst>
      <p:ext uri="{BB962C8B-B14F-4D97-AF65-F5344CB8AC3E}">
        <p14:creationId xmlns:p14="http://schemas.microsoft.com/office/powerpoint/2010/main" val="10338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79" y="235969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The Impact of Perturbations at Different Points along the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652081" y="1910325"/>
            <a:ext cx="928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Important result between the substate and product elasticities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0A88-28A7-4484-8684-762488140072}"/>
              </a:ext>
            </a:extLst>
          </p:cNvPr>
          <p:cNvSpPr/>
          <p:nvPr/>
        </p:nvSpPr>
        <p:spPr>
          <a:xfrm>
            <a:off x="969474" y="5112131"/>
            <a:ext cx="2159164" cy="129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D17F9-DA0E-4872-A6C1-0A62A382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34" y="2484128"/>
            <a:ext cx="5267325" cy="1476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BBCEA-67BF-4E8C-B183-5403A19D9BA7}"/>
              </a:ext>
            </a:extLst>
          </p:cNvPr>
          <p:cNvSpPr txBox="1"/>
          <p:nvPr/>
        </p:nvSpPr>
        <p:spPr>
          <a:xfrm>
            <a:off x="538824" y="4011086"/>
            <a:ext cx="10785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means it is easier to transmit changes downstream than up stream.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69361-0288-4D5F-89E3-1956EAA3ADD3}"/>
              </a:ext>
            </a:extLst>
          </p:cNvPr>
          <p:cNvSpPr/>
          <p:nvPr/>
        </p:nvSpPr>
        <p:spPr>
          <a:xfrm>
            <a:off x="7416877" y="5061546"/>
            <a:ext cx="2159164" cy="129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F9A9D-4D9C-4C86-9726-B2F6F18A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80" y="4976925"/>
            <a:ext cx="2172003" cy="131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1A7DA-336E-4800-A2B5-39CD0C7C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60" y="5167451"/>
            <a:ext cx="2113809" cy="1124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0438B4-03A9-4811-A606-1CBEDC9D0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394" y="5305115"/>
            <a:ext cx="660054" cy="806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FE8795-D7AD-4564-935B-E527BCDB4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771" y="5226022"/>
            <a:ext cx="8286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79" y="235969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The Impact of Perturbations at Different Points along the 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652564-7F8B-4B46-A035-3A3ABEDD8CA6}"/>
                  </a:ext>
                </a:extLst>
              </p:cNvPr>
              <p:cNvSpPr txBox="1"/>
              <p:nvPr/>
            </p:nvSpPr>
            <p:spPr>
              <a:xfrm>
                <a:off x="2208118" y="3316527"/>
                <a:ext cx="65453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6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652564-7F8B-4B46-A035-3A3ABED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18" y="3316527"/>
                <a:ext cx="654538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B09DE-576F-4104-894F-77CD178FC748}"/>
                  </a:ext>
                </a:extLst>
              </p:cNvPr>
              <p:cNvSpPr txBox="1"/>
              <p:nvPr/>
            </p:nvSpPr>
            <p:spPr>
              <a:xfrm>
                <a:off x="4382985" y="3289525"/>
                <a:ext cx="73558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6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B09DE-576F-4104-894F-77CD178F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985" y="3289525"/>
                <a:ext cx="73558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0CF505-DE5C-44A6-B475-C906879B06CE}"/>
                  </a:ext>
                </a:extLst>
              </p:cNvPr>
              <p:cNvSpPr txBox="1"/>
              <p:nvPr/>
            </p:nvSpPr>
            <p:spPr>
              <a:xfrm>
                <a:off x="2896967" y="2779884"/>
                <a:ext cx="2036198" cy="731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0CF505-DE5C-44A6-B475-C906879B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967" y="2779884"/>
                <a:ext cx="2036198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93F29F-F4A1-4253-A215-339BFCAABDDF}"/>
                  </a:ext>
                </a:extLst>
              </p:cNvPr>
              <p:cNvSpPr txBox="1"/>
              <p:nvPr/>
            </p:nvSpPr>
            <p:spPr>
              <a:xfrm>
                <a:off x="7276546" y="3240139"/>
                <a:ext cx="65453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6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93F29F-F4A1-4253-A215-339BFCAA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46" y="3240139"/>
                <a:ext cx="65453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503735-B47C-44D3-99F8-13A1BC2D8B8A}"/>
                  </a:ext>
                </a:extLst>
              </p:cNvPr>
              <p:cNvSpPr txBox="1"/>
              <p:nvPr/>
            </p:nvSpPr>
            <p:spPr>
              <a:xfrm>
                <a:off x="8425008" y="2680181"/>
                <a:ext cx="75341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503735-B47C-44D3-99F8-13A1BC2D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08" y="2680181"/>
                <a:ext cx="753411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1144A21-8E3C-4607-8ABA-2417DD53B3DC}"/>
              </a:ext>
            </a:extLst>
          </p:cNvPr>
          <p:cNvSpPr txBox="1"/>
          <p:nvPr/>
        </p:nvSpPr>
        <p:spPr>
          <a:xfrm>
            <a:off x="8608573" y="4073879"/>
            <a:ext cx="28533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B179EA-AA17-49AF-9261-40E956BD9F3E}"/>
                  </a:ext>
                </a:extLst>
              </p:cNvPr>
              <p:cNvSpPr txBox="1"/>
              <p:nvPr/>
            </p:nvSpPr>
            <p:spPr>
              <a:xfrm>
                <a:off x="4989894" y="6098749"/>
                <a:ext cx="261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13%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𝐼𝑛𝑐𝑟𝑒𝑎𝑠𝑒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B179EA-AA17-49AF-9261-40E956BD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4" y="6098749"/>
                <a:ext cx="261392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887654-0EA3-4F70-955D-EE5FF0A44FB0}"/>
              </a:ext>
            </a:extLst>
          </p:cNvPr>
          <p:cNvSpPr txBox="1"/>
          <p:nvPr/>
        </p:nvSpPr>
        <p:spPr>
          <a:xfrm>
            <a:off x="1488442" y="2125656"/>
            <a:ext cx="245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Increase Substate: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ABEA6E-3A53-4EFA-9C1C-BD02ECBC8E15}"/>
              </a:ext>
            </a:extLst>
          </p:cNvPr>
          <p:cNvCxnSpPr>
            <a:cxnSpLocks/>
          </p:cNvCxnSpPr>
          <p:nvPr/>
        </p:nvCxnSpPr>
        <p:spPr>
          <a:xfrm>
            <a:off x="5846280" y="3813874"/>
            <a:ext cx="8552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A90F48-44C6-4186-A27C-F14F2C10CDFF}"/>
                  </a:ext>
                </a:extLst>
              </p:cNvPr>
              <p:cNvSpPr txBox="1"/>
              <p:nvPr/>
            </p:nvSpPr>
            <p:spPr>
              <a:xfrm>
                <a:off x="3079208" y="4173306"/>
                <a:ext cx="13912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5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A90F48-44C6-4186-A27C-F14F2C10C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08" y="4173306"/>
                <a:ext cx="1391215" cy="677108"/>
              </a:xfrm>
              <a:prstGeom prst="rect">
                <a:avLst/>
              </a:prstGeom>
              <a:blipFill>
                <a:blip r:embed="rId8"/>
                <a:stretch>
                  <a:fillRect t="-25225" r="-24123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4D35F3D-3C74-45C3-89BF-E9C971F0FF09}"/>
              </a:ext>
            </a:extLst>
          </p:cNvPr>
          <p:cNvSpPr txBox="1"/>
          <p:nvPr/>
        </p:nvSpPr>
        <p:spPr>
          <a:xfrm>
            <a:off x="6718377" y="2125656"/>
            <a:ext cx="393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Increase Forward Rate by 10%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B50653-A397-4C03-AFBA-6E23BB1FF703}"/>
                  </a:ext>
                </a:extLst>
              </p:cNvPr>
              <p:cNvSpPr txBox="1"/>
              <p:nvPr/>
            </p:nvSpPr>
            <p:spPr>
              <a:xfrm>
                <a:off x="2778892" y="5123137"/>
                <a:ext cx="233967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400" dirty="0"/>
                  <a:t>5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B50653-A397-4C03-AFBA-6E23BB1FF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92" y="5123137"/>
                <a:ext cx="2339679" cy="677108"/>
              </a:xfrm>
              <a:prstGeom prst="rect">
                <a:avLst/>
              </a:prstGeom>
              <a:blipFill>
                <a:blip r:embed="rId9"/>
                <a:stretch>
                  <a:fillRect t="-25225" r="-13542" b="-49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AB116B-0A01-448F-B255-D1E26D604F34}"/>
                  </a:ext>
                </a:extLst>
              </p:cNvPr>
              <p:cNvSpPr txBox="1"/>
              <p:nvPr/>
            </p:nvSpPr>
            <p:spPr>
              <a:xfrm>
                <a:off x="7521408" y="5123137"/>
                <a:ext cx="233967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400" dirty="0"/>
                  <a:t>7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AB116B-0A01-448F-B255-D1E26D60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408" y="5123137"/>
                <a:ext cx="2339679" cy="677108"/>
              </a:xfrm>
              <a:prstGeom prst="rect">
                <a:avLst/>
              </a:prstGeom>
              <a:blipFill>
                <a:blip r:embed="rId10"/>
                <a:stretch>
                  <a:fillRect t="-25225" r="-13542" b="-49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904FD3-C41F-44A8-93AE-7570713EE1EB}"/>
                  </a:ext>
                </a:extLst>
              </p:cNvPr>
              <p:cNvSpPr txBox="1"/>
              <p:nvPr/>
            </p:nvSpPr>
            <p:spPr>
              <a:xfrm>
                <a:off x="9393315" y="3306042"/>
                <a:ext cx="73558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6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904FD3-C41F-44A8-93AE-7570713E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315" y="3306042"/>
                <a:ext cx="735586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row: Right 82">
            <a:extLst>
              <a:ext uri="{FF2B5EF4-FFF2-40B4-BE49-F238E27FC236}">
                <a16:creationId xmlns:a16="http://schemas.microsoft.com/office/drawing/2014/main" id="{65AF120B-A4C5-4172-A9BF-82F67A98F221}"/>
              </a:ext>
            </a:extLst>
          </p:cNvPr>
          <p:cNvSpPr/>
          <p:nvPr/>
        </p:nvSpPr>
        <p:spPr>
          <a:xfrm>
            <a:off x="3286460" y="3488617"/>
            <a:ext cx="911119" cy="3068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706433C-6635-47BF-A722-29F9EE082EA2}"/>
              </a:ext>
            </a:extLst>
          </p:cNvPr>
          <p:cNvSpPr/>
          <p:nvPr/>
        </p:nvSpPr>
        <p:spPr>
          <a:xfrm>
            <a:off x="8295680" y="3335194"/>
            <a:ext cx="911119" cy="3068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790DDFA2-F644-49DD-AB41-3EC8CC79D1FC}"/>
              </a:ext>
            </a:extLst>
          </p:cNvPr>
          <p:cNvSpPr/>
          <p:nvPr/>
        </p:nvSpPr>
        <p:spPr>
          <a:xfrm rot="10800000">
            <a:off x="8232492" y="3790991"/>
            <a:ext cx="911119" cy="30684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3B791603-DC77-4F5E-BB0E-A52AA29EB1DA}"/>
              </a:ext>
            </a:extLst>
          </p:cNvPr>
          <p:cNvSpPr/>
          <p:nvPr/>
        </p:nvSpPr>
        <p:spPr>
          <a:xfrm rot="10800000">
            <a:off x="3254448" y="3920456"/>
            <a:ext cx="911119" cy="30684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79" y="235969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The Impact of Perturbations at Different Points along the Pathway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652564-7F8B-4B46-A035-3A3ABEDD8CA6}"/>
                  </a:ext>
                </a:extLst>
              </p:cNvPr>
              <p:cNvSpPr txBox="1"/>
              <p:nvPr/>
            </p:nvSpPr>
            <p:spPr>
              <a:xfrm>
                <a:off x="2186500" y="3307818"/>
                <a:ext cx="65453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6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652564-7F8B-4B46-A035-3A3ABED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00" y="3307818"/>
                <a:ext cx="654538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B09DE-576F-4104-894F-77CD178FC748}"/>
                  </a:ext>
                </a:extLst>
              </p:cNvPr>
              <p:cNvSpPr txBox="1"/>
              <p:nvPr/>
            </p:nvSpPr>
            <p:spPr>
              <a:xfrm>
                <a:off x="4361367" y="3280816"/>
                <a:ext cx="73558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6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B09DE-576F-4104-894F-77CD178F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67" y="3280816"/>
                <a:ext cx="73558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0CF505-DE5C-44A6-B475-C906879B06CE}"/>
                  </a:ext>
                </a:extLst>
              </p:cNvPr>
              <p:cNvSpPr txBox="1"/>
              <p:nvPr/>
            </p:nvSpPr>
            <p:spPr>
              <a:xfrm>
                <a:off x="2866640" y="2771175"/>
                <a:ext cx="2036198" cy="731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0CF505-DE5C-44A6-B475-C906879B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640" y="2771175"/>
                <a:ext cx="2036198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93F29F-F4A1-4253-A215-339BFCAABDDF}"/>
                  </a:ext>
                </a:extLst>
              </p:cNvPr>
              <p:cNvSpPr txBox="1"/>
              <p:nvPr/>
            </p:nvSpPr>
            <p:spPr>
              <a:xfrm>
                <a:off x="7254928" y="3231430"/>
                <a:ext cx="65453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6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93F29F-F4A1-4253-A215-339BFCAA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28" y="3231430"/>
                <a:ext cx="65453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503735-B47C-44D3-99F8-13A1BC2D8B8A}"/>
                  </a:ext>
                </a:extLst>
              </p:cNvPr>
              <p:cNvSpPr txBox="1"/>
              <p:nvPr/>
            </p:nvSpPr>
            <p:spPr>
              <a:xfrm>
                <a:off x="8264048" y="2671472"/>
                <a:ext cx="75341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503735-B47C-44D3-99F8-13A1BC2D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048" y="2671472"/>
                <a:ext cx="753411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1144A21-8E3C-4607-8ABA-2417DD53B3DC}"/>
              </a:ext>
            </a:extLst>
          </p:cNvPr>
          <p:cNvSpPr txBox="1"/>
          <p:nvPr/>
        </p:nvSpPr>
        <p:spPr>
          <a:xfrm>
            <a:off x="8488763" y="4065170"/>
            <a:ext cx="7133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dirty="0"/>
              <a:t>5.5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B179EA-AA17-49AF-9261-40E956BD9F3E}"/>
                  </a:ext>
                </a:extLst>
              </p:cNvPr>
              <p:cNvSpPr txBox="1"/>
              <p:nvPr/>
            </p:nvSpPr>
            <p:spPr>
              <a:xfrm>
                <a:off x="5003176" y="6103469"/>
                <a:ext cx="22788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3%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𝐷𝑒𝑐𝑟𝑎𝑠𝑒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B179EA-AA17-49AF-9261-40E956BD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76" y="6103469"/>
                <a:ext cx="227889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887654-0EA3-4F70-955D-EE5FF0A44FB0}"/>
              </a:ext>
            </a:extLst>
          </p:cNvPr>
          <p:cNvSpPr txBox="1"/>
          <p:nvPr/>
        </p:nvSpPr>
        <p:spPr>
          <a:xfrm>
            <a:off x="1249103" y="2125656"/>
            <a:ext cx="245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Increase Substate: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ABEA6E-3A53-4EFA-9C1C-BD02ECBC8E15}"/>
              </a:ext>
            </a:extLst>
          </p:cNvPr>
          <p:cNvCxnSpPr>
            <a:cxnSpLocks/>
          </p:cNvCxnSpPr>
          <p:nvPr/>
        </p:nvCxnSpPr>
        <p:spPr>
          <a:xfrm>
            <a:off x="5824662" y="3805165"/>
            <a:ext cx="8552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A90F48-44C6-4186-A27C-F14F2C10CDFF}"/>
                  </a:ext>
                </a:extLst>
              </p:cNvPr>
              <p:cNvSpPr txBox="1"/>
              <p:nvPr/>
            </p:nvSpPr>
            <p:spPr>
              <a:xfrm>
                <a:off x="3057590" y="4164597"/>
                <a:ext cx="13912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5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A90F48-44C6-4186-A27C-F14F2C10C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90" y="4164597"/>
                <a:ext cx="1391215" cy="677108"/>
              </a:xfrm>
              <a:prstGeom prst="rect">
                <a:avLst/>
              </a:prstGeom>
              <a:blipFill>
                <a:blip r:embed="rId8"/>
                <a:stretch>
                  <a:fillRect t="-25225" r="-23684" b="-49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4D35F3D-3C74-45C3-89BF-E9C971F0FF09}"/>
              </a:ext>
            </a:extLst>
          </p:cNvPr>
          <p:cNvSpPr txBox="1"/>
          <p:nvPr/>
        </p:nvSpPr>
        <p:spPr>
          <a:xfrm>
            <a:off x="6479038" y="2125656"/>
            <a:ext cx="393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Increase Forward Rate by 10%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B50653-A397-4C03-AFBA-6E23BB1FF703}"/>
                  </a:ext>
                </a:extLst>
              </p:cNvPr>
              <p:cNvSpPr txBox="1"/>
              <p:nvPr/>
            </p:nvSpPr>
            <p:spPr>
              <a:xfrm>
                <a:off x="2757274" y="5114428"/>
                <a:ext cx="233967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400" dirty="0"/>
                  <a:t>5</a:t>
                </a: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B50653-A397-4C03-AFBA-6E23BB1FF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74" y="5114428"/>
                <a:ext cx="2339679" cy="677108"/>
              </a:xfrm>
              <a:prstGeom prst="rect">
                <a:avLst/>
              </a:prstGeom>
              <a:blipFill>
                <a:blip r:embed="rId9"/>
                <a:stretch>
                  <a:fillRect t="-25225" r="-13802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AB116B-0A01-448F-B255-D1E26D604F34}"/>
                  </a:ext>
                </a:extLst>
              </p:cNvPr>
              <p:cNvSpPr txBox="1"/>
              <p:nvPr/>
            </p:nvSpPr>
            <p:spPr>
              <a:xfrm>
                <a:off x="7499790" y="5114428"/>
                <a:ext cx="292317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=14.5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AB116B-0A01-448F-B255-D1E26D60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0" y="5114428"/>
                <a:ext cx="2923173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904FD3-C41F-44A8-93AE-7570713EE1EB}"/>
                  </a:ext>
                </a:extLst>
              </p:cNvPr>
              <p:cNvSpPr txBox="1"/>
              <p:nvPr/>
            </p:nvSpPr>
            <p:spPr>
              <a:xfrm>
                <a:off x="9371697" y="3297333"/>
                <a:ext cx="73558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6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904FD3-C41F-44A8-93AE-7570713E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697" y="3297333"/>
                <a:ext cx="735586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row: Right 82">
            <a:extLst>
              <a:ext uri="{FF2B5EF4-FFF2-40B4-BE49-F238E27FC236}">
                <a16:creationId xmlns:a16="http://schemas.microsoft.com/office/drawing/2014/main" id="{65AF120B-A4C5-4172-A9BF-82F67A98F221}"/>
              </a:ext>
            </a:extLst>
          </p:cNvPr>
          <p:cNvSpPr/>
          <p:nvPr/>
        </p:nvSpPr>
        <p:spPr>
          <a:xfrm>
            <a:off x="3264842" y="3479908"/>
            <a:ext cx="911119" cy="3068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706433C-6635-47BF-A722-29F9EE082EA2}"/>
              </a:ext>
            </a:extLst>
          </p:cNvPr>
          <p:cNvSpPr/>
          <p:nvPr/>
        </p:nvSpPr>
        <p:spPr>
          <a:xfrm>
            <a:off x="8274062" y="3326485"/>
            <a:ext cx="911119" cy="3068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790DDFA2-F644-49DD-AB41-3EC8CC79D1FC}"/>
              </a:ext>
            </a:extLst>
          </p:cNvPr>
          <p:cNvSpPr/>
          <p:nvPr/>
        </p:nvSpPr>
        <p:spPr>
          <a:xfrm rot="10800000">
            <a:off x="8210874" y="3782282"/>
            <a:ext cx="911119" cy="30684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3B791603-DC77-4F5E-BB0E-A52AA29EB1DA}"/>
              </a:ext>
            </a:extLst>
          </p:cNvPr>
          <p:cNvSpPr/>
          <p:nvPr/>
        </p:nvSpPr>
        <p:spPr>
          <a:xfrm rot="10800000">
            <a:off x="3232830" y="3911747"/>
            <a:ext cx="911119" cy="30684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79" y="235969"/>
            <a:ext cx="9692639" cy="48129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Distribution of Impact at Different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B220B-3E6B-4FDC-B96C-6E0000A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42" y="1027118"/>
            <a:ext cx="8479168" cy="4597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BBC7F-7594-425A-BC2B-1F12550D0526}"/>
              </a:ext>
            </a:extLst>
          </p:cNvPr>
          <p:cNvSpPr txBox="1"/>
          <p:nvPr/>
        </p:nvSpPr>
        <p:spPr>
          <a:xfrm>
            <a:off x="6670827" y="5926423"/>
            <a:ext cx="4762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influence of a perturbation is highest near the beginning of the pathway.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27F13-D352-429F-A526-C1FA2E51E9A1}"/>
              </a:ext>
            </a:extLst>
          </p:cNvPr>
          <p:cNvSpPr txBox="1"/>
          <p:nvPr/>
        </p:nvSpPr>
        <p:spPr>
          <a:xfrm>
            <a:off x="97171" y="5787924"/>
            <a:ext cx="476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100,000 simulations using random kinetic constants. The effect of the perturbation</a:t>
            </a:r>
          </a:p>
          <a:p>
            <a:pPr algn="ctr"/>
            <a:r>
              <a:rPr lang="en-US" dirty="0"/>
              <a:t>computed in each case. </a:t>
            </a:r>
          </a:p>
        </p:txBody>
      </p:sp>
    </p:spTree>
    <p:extLst>
      <p:ext uri="{BB962C8B-B14F-4D97-AF65-F5344CB8AC3E}">
        <p14:creationId xmlns:p14="http://schemas.microsoft.com/office/powerpoint/2010/main" val="7084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823915" y="1411358"/>
            <a:ext cx="6772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</a:t>
            </a:r>
            <a:r>
              <a:rPr lang="en-US" sz="2800" dirty="0"/>
              <a:t>about systems with negative feedback?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395C4-F8FE-46A3-B9F6-B5BD9099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16" y="2689284"/>
            <a:ext cx="9336768" cy="203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2B93C8-BD4B-48C8-B85B-228061CF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0" y="4945759"/>
            <a:ext cx="2257425" cy="118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B85B5-981E-44AF-97F6-8E1BAB2C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69" y="2262114"/>
            <a:ext cx="686800" cy="935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113B7-28A6-4818-BDE0-072E78E3F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176" y="2300484"/>
            <a:ext cx="692439" cy="935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E66A2A-3E86-46D2-8413-B94515839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411" y="2292800"/>
            <a:ext cx="709263" cy="935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C19A0-7665-455C-B458-FFF95FFF8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147" y="2315800"/>
            <a:ext cx="648478" cy="889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31438C-39D9-40D7-815A-C3ABE6EE3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411" y="4822754"/>
            <a:ext cx="2000250" cy="1247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D63939-9D17-4C33-B849-13794BEA7E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3298" y="4850503"/>
            <a:ext cx="4610100" cy="1247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8E21A-C61D-4FA5-A41D-5CC1DD15824A}"/>
              </a:ext>
            </a:extLst>
          </p:cNvPr>
          <p:cNvSpPr txBox="1"/>
          <p:nvPr/>
        </p:nvSpPr>
        <p:spPr>
          <a:xfrm>
            <a:off x="1424333" y="6115334"/>
            <a:ext cx="694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3F2A6-2AC8-471F-9A89-E59E61F282D9}"/>
              </a:ext>
            </a:extLst>
          </p:cNvPr>
          <p:cNvSpPr txBox="1"/>
          <p:nvPr/>
        </p:nvSpPr>
        <p:spPr>
          <a:xfrm>
            <a:off x="4348674" y="6070529"/>
            <a:ext cx="694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ECB98-9621-41FA-B082-158B80028756}"/>
              </a:ext>
            </a:extLst>
          </p:cNvPr>
          <p:cNvSpPr txBox="1"/>
          <p:nvPr/>
        </p:nvSpPr>
        <p:spPr>
          <a:xfrm>
            <a:off x="8806016" y="6089911"/>
            <a:ext cx="694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E3</a:t>
            </a:r>
          </a:p>
        </p:txBody>
      </p:sp>
    </p:spTree>
    <p:extLst>
      <p:ext uri="{BB962C8B-B14F-4D97-AF65-F5344CB8AC3E}">
        <p14:creationId xmlns:p14="http://schemas.microsoft.com/office/powerpoint/2010/main" val="2955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1757202" y="1266442"/>
            <a:ext cx="8820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Slight detour: What about systems with negative feedback?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10BD4-F402-420E-8DD5-3FF1E1F8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44" y="2057261"/>
            <a:ext cx="6909766" cy="1820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D38FA-60C8-4F54-90C9-111E20BC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05" y="4098051"/>
            <a:ext cx="7698477" cy="1716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B0106-C47F-4D9A-BDAD-602B9B955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52" y="2651238"/>
            <a:ext cx="1282402" cy="670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3F9254-B7BA-49A1-8771-96664A333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06" y="4432852"/>
            <a:ext cx="1361268" cy="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05E6-987C-441C-B12C-73EEB8D9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31" y="388723"/>
            <a:ext cx="9692639" cy="7911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13AEF"/>
                </a:solidFill>
              </a:rPr>
              <a:t>Chain of Causation in Terms of Elasticities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0711-5518-4AEB-A918-277AAE6F5852}"/>
              </a:ext>
            </a:extLst>
          </p:cNvPr>
          <p:cNvSpPr txBox="1"/>
          <p:nvPr/>
        </p:nvSpPr>
        <p:spPr>
          <a:xfrm>
            <a:off x="1757202" y="1266442"/>
            <a:ext cx="7961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Slight detour: Two routes for perturbations to travel: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9F19E2-DB20-4E3F-B097-B2C79A17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16" y="1934818"/>
            <a:ext cx="7031115" cy="37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CEDE3-EC04-4810-AC7C-4F141F6F5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3567318"/>
            <a:ext cx="2725821" cy="737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5AE97E-C416-47D6-8162-80A9DA5B037A}"/>
              </a:ext>
            </a:extLst>
          </p:cNvPr>
          <p:cNvSpPr txBox="1"/>
          <p:nvPr/>
        </p:nvSpPr>
        <p:spPr>
          <a:xfrm>
            <a:off x="650026" y="5646600"/>
            <a:ext cx="1149564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means that the biggest impact on flux occurs when we perturb the last step. 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regulated step which is traditionally considered the rate limiting step is not important.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1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Google Shape;181;p31">
            <a:extLst>
              <a:ext uri="{FF2B5EF4-FFF2-40B4-BE49-F238E27FC236}">
                <a16:creationId xmlns:a16="http://schemas.microsoft.com/office/drawing/2014/main" id="{76E52EA9-308E-925F-C0EE-B1E1117C9AC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3" y="1885196"/>
            <a:ext cx="4008438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Google Shape;182;p31">
            <a:extLst>
              <a:ext uri="{FF2B5EF4-FFF2-40B4-BE49-F238E27FC236}">
                <a16:creationId xmlns:a16="http://schemas.microsoft.com/office/drawing/2014/main" id="{10BA9E71-99EF-8E6F-80FF-4B4CB63461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95" y="1776630"/>
            <a:ext cx="6430184" cy="392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735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Humans are used to dealing with complexity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>
          <a:xfrm>
            <a:off x="58497" y="73821"/>
            <a:ext cx="10515600" cy="992982"/>
          </a:xfrm>
        </p:spPr>
        <p:txBody>
          <a:bodyPr/>
          <a:lstStyle/>
          <a:p>
            <a:r>
              <a:rPr lang="en-US" altLang="en-US" dirty="0"/>
              <a:t>Effect of Negative Feedback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76" y="3149600"/>
            <a:ext cx="4713287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5000" y="1295401"/>
            <a:ext cx="732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5000 simulations of a 4 step linear pathway. Randomizing</a:t>
            </a:r>
          </a:p>
          <a:p>
            <a:r>
              <a:rPr lang="en-US" sz="2400" dirty="0"/>
              <a:t>rate constants while keeping </a:t>
            </a:r>
            <a:r>
              <a:rPr lang="en-US" sz="2400" dirty="0" err="1"/>
              <a:t>Keqs</a:t>
            </a:r>
            <a:r>
              <a:rPr lang="en-US" sz="2400" dirty="0"/>
              <a:t> fixed.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1146" y="4050268"/>
            <a:ext cx="1274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Frequency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71463" y="6412468"/>
            <a:ext cx="213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 Coefficient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82" y="2286001"/>
            <a:ext cx="65913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7010400" y="50292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00600" y="49530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95800" y="4343400"/>
            <a:ext cx="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3400" y="3657600"/>
            <a:ext cx="5334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1" y="464820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6801" y="496466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61930" y="426720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6801" y="351686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42083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229" y="3121879"/>
            <a:ext cx="4738179" cy="3251941"/>
          </a:xfrm>
          <a:prstGeom prst="rect">
            <a:avLst/>
          </a:prstGeom>
        </p:spPr>
      </p:pic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5245" y="197859"/>
            <a:ext cx="10515600" cy="870876"/>
          </a:xfrm>
        </p:spPr>
        <p:txBody>
          <a:bodyPr/>
          <a:lstStyle/>
          <a:p>
            <a:r>
              <a:rPr lang="en-US" altLang="en-US" dirty="0"/>
              <a:t>Effect of Negative Feedback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0375" y="1161587"/>
            <a:ext cx="7328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5000 simulations of a 4 step linear pathway. Randomizing</a:t>
            </a:r>
          </a:p>
          <a:p>
            <a:r>
              <a:rPr lang="en-US" sz="2400" dirty="0"/>
              <a:t>rate constants while keeping </a:t>
            </a:r>
            <a:r>
              <a:rPr lang="en-US" sz="2400" dirty="0" err="1"/>
              <a:t>Keqs</a:t>
            </a:r>
            <a:r>
              <a:rPr lang="en-US" sz="2400" dirty="0"/>
              <a:t> fixed.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1146" y="4050268"/>
            <a:ext cx="1274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Frequency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71463" y="6412468"/>
            <a:ext cx="2137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Control Coefficient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95" y="2219094"/>
            <a:ext cx="65913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8181336" y="4039787"/>
            <a:ext cx="5334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1463" y="3680936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14737" y="3865602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38063" y="3865602"/>
            <a:ext cx="5334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431364" y="2709446"/>
            <a:ext cx="0" cy="35303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612995" y="3077275"/>
            <a:ext cx="382486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12995" y="2718852"/>
            <a:ext cx="0" cy="35303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21820" y="2709446"/>
            <a:ext cx="40304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58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>
          <a:xfrm>
            <a:off x="174171" y="274638"/>
            <a:ext cx="11390812" cy="1706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Perturbation Paths through a signaling network</a:t>
            </a:r>
            <a:endParaRPr lang="en-US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8" y="2362200"/>
            <a:ext cx="2203542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2057400" cy="207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2" y="2362199"/>
            <a:ext cx="2224088" cy="206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288" y="4648201"/>
            <a:ext cx="1944712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4640179"/>
            <a:ext cx="2052638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9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685800"/>
            <a:ext cx="8686800" cy="2057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biochemical reaction networks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compute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integrals</a:t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Slides from Steve Andrews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CFAE-506C-8447-9BBB-AC17449A7C74}" type="slidenum">
              <a:rPr lang="en-US"/>
              <a:pPr/>
              <a:t>54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70577" y="4713616"/>
            <a:ext cx="261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Cells as signal processors:</a:t>
            </a:r>
          </a:p>
          <a:p>
            <a:pPr algn="ctr"/>
            <a:r>
              <a:rPr lang="en-US" i="1" dirty="0"/>
              <a:t>E. coli</a:t>
            </a:r>
            <a:r>
              <a:rPr lang="en-US" dirty="0"/>
              <a:t> chemotaxis</a:t>
            </a:r>
          </a:p>
        </p:txBody>
      </p:sp>
      <p:pic>
        <p:nvPicPr>
          <p:cNvPr id="13" name="fluo_bund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1014" y="1657845"/>
            <a:ext cx="3047326" cy="2285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B58C3-F0F9-B88F-A73C-D38EA2A86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51" y="1987828"/>
            <a:ext cx="4049219" cy="291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78EEF-F61D-C882-EF37-8D374DBA0934}"/>
              </a:ext>
            </a:extLst>
          </p:cNvPr>
          <p:cNvSpPr txBox="1"/>
          <p:nvPr/>
        </p:nvSpPr>
        <p:spPr>
          <a:xfrm>
            <a:off x="6995230" y="11900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chemotaxis is</a:t>
            </a:r>
          </a:p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biased random walk.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A98A9-E433-64C4-2AAD-41BEC6D97831}"/>
              </a:ext>
            </a:extLst>
          </p:cNvPr>
          <p:cNvSpPr txBox="1"/>
          <p:nvPr/>
        </p:nvSpPr>
        <p:spPr>
          <a:xfrm>
            <a:off x="1524001" y="6550224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Movie from Howard Berg lab.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349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0722" y="51226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Cells as signal processors:</a:t>
            </a:r>
          </a:p>
        </p:txBody>
      </p:sp>
    </p:spTree>
    <p:extLst>
      <p:ext uri="{BB962C8B-B14F-4D97-AF65-F5344CB8AC3E}">
        <p14:creationId xmlns:p14="http://schemas.microsoft.com/office/powerpoint/2010/main" val="405132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D2022A-A4B9-9C48-8370-FB1D4A60B630}"/>
              </a:ext>
            </a:extLst>
          </p:cNvPr>
          <p:cNvSpPr txBox="1"/>
          <p:nvPr/>
        </p:nvSpPr>
        <p:spPr>
          <a:xfrm>
            <a:off x="581477" y="71126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Chemotaxis exhibits perfect adaptation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292F5A-B10F-D343-9CBB-907AD8D048A5}"/>
              </a:ext>
            </a:extLst>
          </p:cNvPr>
          <p:cNvGrpSpPr/>
          <p:nvPr/>
        </p:nvGrpSpPr>
        <p:grpSpPr>
          <a:xfrm>
            <a:off x="4956357" y="3047928"/>
            <a:ext cx="5058945" cy="2146300"/>
            <a:chOff x="2329113" y="1188787"/>
            <a:chExt cx="5058945" cy="2146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F08BA0-F6A6-824A-8AC2-5ACC585B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658" y="1188787"/>
              <a:ext cx="4597400" cy="2146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00EE9D-89E6-2E45-93E0-FB61112B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113" y="1495927"/>
              <a:ext cx="419100" cy="1676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8EE1D9-7D88-394B-9A76-BB2C6F29CBF0}"/>
              </a:ext>
            </a:extLst>
          </p:cNvPr>
          <p:cNvSpPr txBox="1"/>
          <p:nvPr/>
        </p:nvSpPr>
        <p:spPr>
          <a:xfrm>
            <a:off x="1524001" y="6550224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Sourjik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Berg, 2002.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3A921-9DBB-8047-B7A9-4B90BD45441F}"/>
              </a:ext>
            </a:extLst>
          </p:cNvPr>
          <p:cNvSpPr txBox="1"/>
          <p:nvPr/>
        </p:nvSpPr>
        <p:spPr>
          <a:xfrm>
            <a:off x="1802296" y="3933805"/>
            <a:ext cx="292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chemotaxis exhibits </a:t>
            </a:r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adaptation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56ADC-A5D6-6ADF-94D3-6B33F348A8DD}"/>
              </a:ext>
            </a:extLst>
          </p:cNvPr>
          <p:cNvGrpSpPr/>
          <p:nvPr/>
        </p:nvGrpSpPr>
        <p:grpSpPr>
          <a:xfrm>
            <a:off x="1935281" y="1262286"/>
            <a:ext cx="3976494" cy="1381476"/>
            <a:chOff x="2062480" y="1197863"/>
            <a:chExt cx="5012167" cy="17412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5B5F0A-F7E6-0E9A-5D0F-11B54E77A2F8}"/>
                </a:ext>
              </a:extLst>
            </p:cNvPr>
            <p:cNvGrpSpPr/>
            <p:nvPr/>
          </p:nvGrpSpPr>
          <p:grpSpPr>
            <a:xfrm>
              <a:off x="2062480" y="1197863"/>
              <a:ext cx="3843020" cy="1741280"/>
              <a:chOff x="2062480" y="1197864"/>
              <a:chExt cx="3403600" cy="12405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6149FC7-CFDF-22B8-B988-C2FBC81D50C8}"/>
                  </a:ext>
                </a:extLst>
              </p:cNvPr>
              <p:cNvGrpSpPr/>
              <p:nvPr/>
            </p:nvGrpSpPr>
            <p:grpSpPr>
              <a:xfrm>
                <a:off x="2062480" y="1197864"/>
                <a:ext cx="3403600" cy="1240536"/>
                <a:chOff x="2062480" y="1197864"/>
                <a:chExt cx="3403600" cy="124053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75" name="Chord 74">
                  <a:extLst>
                    <a:ext uri="{FF2B5EF4-FFF2-40B4-BE49-F238E27FC236}">
                      <a16:creationId xmlns:a16="http://schemas.microsoft.com/office/drawing/2014/main" id="{1580A49E-F677-FE22-2735-1E0E44F3F7F9}"/>
                    </a:ext>
                  </a:extLst>
                </p:cNvPr>
                <p:cNvSpPr/>
                <p:nvPr/>
              </p:nvSpPr>
              <p:spPr bwMode="auto">
                <a:xfrm>
                  <a:off x="2062480" y="1198880"/>
                  <a:ext cx="1341120" cy="1239520"/>
                </a:xfrm>
                <a:prstGeom prst="chord">
                  <a:avLst>
                    <a:gd name="adj1" fmla="val 5435777"/>
                    <a:gd name="adj2" fmla="val 16200000"/>
                  </a:avLst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6" name="Chord 75">
                  <a:extLst>
                    <a:ext uri="{FF2B5EF4-FFF2-40B4-BE49-F238E27FC236}">
                      <a16:creationId xmlns:a16="http://schemas.microsoft.com/office/drawing/2014/main" id="{C14399FB-936B-E7B4-9758-9FD7E37E3643}"/>
                    </a:ext>
                  </a:extLst>
                </p:cNvPr>
                <p:cNvSpPr/>
                <p:nvPr/>
              </p:nvSpPr>
              <p:spPr bwMode="auto">
                <a:xfrm flipH="1">
                  <a:off x="4124960" y="1198880"/>
                  <a:ext cx="1341120" cy="1239520"/>
                </a:xfrm>
                <a:prstGeom prst="chord">
                  <a:avLst>
                    <a:gd name="adj1" fmla="val 5435777"/>
                    <a:gd name="adj2" fmla="val 16200000"/>
                  </a:avLst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D8A32-7E0E-82B7-38FF-CD39CD065C29}"/>
                    </a:ext>
                  </a:extLst>
                </p:cNvPr>
                <p:cNvSpPr/>
                <p:nvPr/>
              </p:nvSpPr>
              <p:spPr bwMode="auto">
                <a:xfrm>
                  <a:off x="2712720" y="1197864"/>
                  <a:ext cx="2092960" cy="1238586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38508A1-9035-40D1-435B-D6B48421CADE}"/>
                    </a:ext>
                  </a:extLst>
                </p:cNvPr>
                <p:cNvSpPr/>
                <p:nvPr/>
              </p:nvSpPr>
              <p:spPr bwMode="auto">
                <a:xfrm>
                  <a:off x="4778743" y="1205023"/>
                  <a:ext cx="68285" cy="12255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98115B27-27AA-100E-002E-170A9D4C9154}"/>
                    </a:ext>
                  </a:extLst>
                </p:cNvPr>
                <p:cNvSpPr/>
                <p:nvPr/>
              </p:nvSpPr>
              <p:spPr bwMode="auto">
                <a:xfrm>
                  <a:off x="2699487" y="1205023"/>
                  <a:ext cx="68285" cy="12255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7613087-7E94-3A45-7293-65F8567F11AD}"/>
                  </a:ext>
                </a:extLst>
              </p:cNvPr>
              <p:cNvGrpSpPr/>
              <p:nvPr/>
            </p:nvGrpSpPr>
            <p:grpSpPr>
              <a:xfrm>
                <a:off x="2167861" y="1270000"/>
                <a:ext cx="3189767" cy="1092791"/>
                <a:chOff x="2062480" y="1197864"/>
                <a:chExt cx="3403599" cy="1240536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0" name="Chord 69">
                  <a:extLst>
                    <a:ext uri="{FF2B5EF4-FFF2-40B4-BE49-F238E27FC236}">
                      <a16:creationId xmlns:a16="http://schemas.microsoft.com/office/drawing/2014/main" id="{F79EB07F-13BC-4083-FCE1-0BB66ABBAFC6}"/>
                    </a:ext>
                  </a:extLst>
                </p:cNvPr>
                <p:cNvSpPr/>
                <p:nvPr/>
              </p:nvSpPr>
              <p:spPr bwMode="auto">
                <a:xfrm>
                  <a:off x="2062480" y="1198880"/>
                  <a:ext cx="1341120" cy="1239520"/>
                </a:xfrm>
                <a:prstGeom prst="chord">
                  <a:avLst>
                    <a:gd name="adj1" fmla="val 5435777"/>
                    <a:gd name="adj2" fmla="val 16200000"/>
                  </a:avLst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1" name="Chord 70">
                  <a:extLst>
                    <a:ext uri="{FF2B5EF4-FFF2-40B4-BE49-F238E27FC236}">
                      <a16:creationId xmlns:a16="http://schemas.microsoft.com/office/drawing/2014/main" id="{5427410F-516A-4B44-D4E5-1FD167980776}"/>
                    </a:ext>
                  </a:extLst>
                </p:cNvPr>
                <p:cNvSpPr/>
                <p:nvPr/>
              </p:nvSpPr>
              <p:spPr bwMode="auto">
                <a:xfrm flipH="1">
                  <a:off x="4124959" y="1198880"/>
                  <a:ext cx="1341120" cy="1239520"/>
                </a:xfrm>
                <a:prstGeom prst="chord">
                  <a:avLst>
                    <a:gd name="adj1" fmla="val 5435777"/>
                    <a:gd name="adj2" fmla="val 16200000"/>
                  </a:avLst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D1F5C56-C0F8-2F84-22F4-6EBB1B831BEE}"/>
                    </a:ext>
                  </a:extLst>
                </p:cNvPr>
                <p:cNvSpPr/>
                <p:nvPr/>
              </p:nvSpPr>
              <p:spPr bwMode="auto">
                <a:xfrm>
                  <a:off x="2712720" y="1197864"/>
                  <a:ext cx="2092960" cy="1238586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0EC0C5E-2518-F2F4-E4F1-81829A229B64}"/>
                    </a:ext>
                  </a:extLst>
                </p:cNvPr>
                <p:cNvSpPr/>
                <p:nvPr/>
              </p:nvSpPr>
              <p:spPr bwMode="auto">
                <a:xfrm>
                  <a:off x="4778743" y="1205023"/>
                  <a:ext cx="68285" cy="12255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F7CE305-FCC5-E784-9228-3AFC31E61BF3}"/>
                    </a:ext>
                  </a:extLst>
                </p:cNvPr>
                <p:cNvSpPr/>
                <p:nvPr/>
              </p:nvSpPr>
              <p:spPr bwMode="auto">
                <a:xfrm>
                  <a:off x="2699487" y="1205023"/>
                  <a:ext cx="68285" cy="12255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F1257C-9D2C-FE2B-99C5-7C353883F05E}"/>
                </a:ext>
              </a:extLst>
            </p:cNvPr>
            <p:cNvGrpSpPr/>
            <p:nvPr/>
          </p:nvGrpSpPr>
          <p:grpSpPr>
            <a:xfrm>
              <a:off x="2112451" y="1893609"/>
              <a:ext cx="584929" cy="307163"/>
              <a:chOff x="3260514" y="3544186"/>
              <a:chExt cx="584929" cy="224464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0B56178-F28F-6681-2C74-A7F4B99E2703}"/>
                  </a:ext>
                </a:extLst>
              </p:cNvPr>
              <p:cNvSpPr/>
              <p:nvPr/>
            </p:nvSpPr>
            <p:spPr>
              <a:xfrm>
                <a:off x="3260514" y="3544186"/>
                <a:ext cx="584929" cy="118139"/>
              </a:xfrm>
              <a:custGeom>
                <a:avLst/>
                <a:gdLst>
                  <a:gd name="connsiteX0" fmla="*/ 60233 w 757256"/>
                  <a:gd name="connsiteY0" fmla="*/ 118217 h 118217"/>
                  <a:gd name="connsiteX1" fmla="*/ 1163 w 757256"/>
                  <a:gd name="connsiteY1" fmla="*/ 53241 h 118217"/>
                  <a:gd name="connsiteX2" fmla="*/ 107489 w 757256"/>
                  <a:gd name="connsiteY2" fmla="*/ 78 h 118217"/>
                  <a:gd name="connsiteX3" fmla="*/ 184280 w 757256"/>
                  <a:gd name="connsiteY3" fmla="*/ 65055 h 118217"/>
                  <a:gd name="connsiteX4" fmla="*/ 757256 w 757256"/>
                  <a:gd name="connsiteY4" fmla="*/ 65055 h 118217"/>
                  <a:gd name="connsiteX0" fmla="*/ 59814 w 756837"/>
                  <a:gd name="connsiteY0" fmla="*/ 118217 h 118217"/>
                  <a:gd name="connsiteX1" fmla="*/ 744 w 756837"/>
                  <a:gd name="connsiteY1" fmla="*/ 53241 h 118217"/>
                  <a:gd name="connsiteX2" fmla="*/ 107070 w 756837"/>
                  <a:gd name="connsiteY2" fmla="*/ 78 h 118217"/>
                  <a:gd name="connsiteX3" fmla="*/ 183861 w 756837"/>
                  <a:gd name="connsiteY3" fmla="*/ 65055 h 118217"/>
                  <a:gd name="connsiteX4" fmla="*/ 756837 w 756837"/>
                  <a:gd name="connsiteY4" fmla="*/ 65055 h 118217"/>
                  <a:gd name="connsiteX0" fmla="*/ 59814 w 756837"/>
                  <a:gd name="connsiteY0" fmla="*/ 118217 h 118217"/>
                  <a:gd name="connsiteX1" fmla="*/ 744 w 756837"/>
                  <a:gd name="connsiteY1" fmla="*/ 53241 h 118217"/>
                  <a:gd name="connsiteX2" fmla="*/ 107070 w 756837"/>
                  <a:gd name="connsiteY2" fmla="*/ 78 h 118217"/>
                  <a:gd name="connsiteX3" fmla="*/ 183861 w 756837"/>
                  <a:gd name="connsiteY3" fmla="*/ 65055 h 118217"/>
                  <a:gd name="connsiteX4" fmla="*/ 756837 w 756837"/>
                  <a:gd name="connsiteY4" fmla="*/ 65055 h 118217"/>
                  <a:gd name="connsiteX0" fmla="*/ 59279 w 756302"/>
                  <a:gd name="connsiteY0" fmla="*/ 118217 h 118217"/>
                  <a:gd name="connsiteX1" fmla="*/ 209 w 756302"/>
                  <a:gd name="connsiteY1" fmla="*/ 53241 h 118217"/>
                  <a:gd name="connsiteX2" fmla="*/ 82907 w 756302"/>
                  <a:gd name="connsiteY2" fmla="*/ 78 h 118217"/>
                  <a:gd name="connsiteX3" fmla="*/ 183326 w 756302"/>
                  <a:gd name="connsiteY3" fmla="*/ 65055 h 118217"/>
                  <a:gd name="connsiteX4" fmla="*/ 756302 w 756302"/>
                  <a:gd name="connsiteY4" fmla="*/ 65055 h 118217"/>
                  <a:gd name="connsiteX0" fmla="*/ 59208 w 756231"/>
                  <a:gd name="connsiteY0" fmla="*/ 118139 h 118139"/>
                  <a:gd name="connsiteX1" fmla="*/ 138 w 756231"/>
                  <a:gd name="connsiteY1" fmla="*/ 53163 h 118139"/>
                  <a:gd name="connsiteX2" fmla="*/ 82836 w 756231"/>
                  <a:gd name="connsiteY2" fmla="*/ 0 h 118139"/>
                  <a:gd name="connsiteX3" fmla="*/ 183255 w 756231"/>
                  <a:gd name="connsiteY3" fmla="*/ 64977 h 118139"/>
                  <a:gd name="connsiteX4" fmla="*/ 756231 w 756231"/>
                  <a:gd name="connsiteY4" fmla="*/ 64977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84929 w 584929"/>
                  <a:gd name="connsiteY4" fmla="*/ 112233 h 118139"/>
                  <a:gd name="connsiteX0" fmla="*/ 59208 w 586306"/>
                  <a:gd name="connsiteY0" fmla="*/ 118139 h 118139"/>
                  <a:gd name="connsiteX1" fmla="*/ 138 w 586306"/>
                  <a:gd name="connsiteY1" fmla="*/ 53163 h 118139"/>
                  <a:gd name="connsiteX2" fmla="*/ 82836 w 586306"/>
                  <a:gd name="connsiteY2" fmla="*/ 0 h 118139"/>
                  <a:gd name="connsiteX3" fmla="*/ 183255 w 586306"/>
                  <a:gd name="connsiteY3" fmla="*/ 64977 h 118139"/>
                  <a:gd name="connsiteX4" fmla="*/ 549486 w 586306"/>
                  <a:gd name="connsiteY4" fmla="*/ 70884 h 118139"/>
                  <a:gd name="connsiteX5" fmla="*/ 584929 w 586306"/>
                  <a:gd name="connsiteY5" fmla="*/ 112233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49486 w 584929"/>
                  <a:gd name="connsiteY4" fmla="*/ 70884 h 118139"/>
                  <a:gd name="connsiteX5" fmla="*/ 584929 w 584929"/>
                  <a:gd name="connsiteY5" fmla="*/ 112233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49486 w 584929"/>
                  <a:gd name="connsiteY4" fmla="*/ 70884 h 118139"/>
                  <a:gd name="connsiteX5" fmla="*/ 584929 w 584929"/>
                  <a:gd name="connsiteY5" fmla="*/ 112233 h 11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4929" h="118139">
                    <a:moveTo>
                      <a:pt x="59208" y="118139"/>
                    </a:moveTo>
                    <a:cubicBezTo>
                      <a:pt x="49363" y="71868"/>
                      <a:pt x="2107" y="90574"/>
                      <a:pt x="138" y="53163"/>
                    </a:cubicBezTo>
                    <a:cubicBezTo>
                      <a:pt x="-1831" y="15752"/>
                      <a:pt x="16875" y="-1969"/>
                      <a:pt x="82836" y="0"/>
                    </a:cubicBezTo>
                    <a:cubicBezTo>
                      <a:pt x="148797" y="1969"/>
                      <a:pt x="105480" y="53163"/>
                      <a:pt x="183255" y="64977"/>
                    </a:cubicBezTo>
                    <a:cubicBezTo>
                      <a:pt x="261030" y="76791"/>
                      <a:pt x="482540" y="63008"/>
                      <a:pt x="549486" y="70884"/>
                    </a:cubicBezTo>
                    <a:cubicBezTo>
                      <a:pt x="586897" y="78760"/>
                      <a:pt x="580006" y="73838"/>
                      <a:pt x="584929" y="112233"/>
                    </a:cubicBezTo>
                  </a:path>
                </a:pathLst>
              </a:custGeom>
              <a:solidFill>
                <a:srgbClr val="6666FF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678EE87-3E02-CF78-1D6A-38D9631C53F2}"/>
                  </a:ext>
                </a:extLst>
              </p:cNvPr>
              <p:cNvSpPr/>
              <p:nvPr/>
            </p:nvSpPr>
            <p:spPr>
              <a:xfrm flipV="1">
                <a:off x="3260514" y="3650511"/>
                <a:ext cx="584929" cy="118139"/>
              </a:xfrm>
              <a:custGeom>
                <a:avLst/>
                <a:gdLst>
                  <a:gd name="connsiteX0" fmla="*/ 60233 w 757256"/>
                  <a:gd name="connsiteY0" fmla="*/ 118217 h 118217"/>
                  <a:gd name="connsiteX1" fmla="*/ 1163 w 757256"/>
                  <a:gd name="connsiteY1" fmla="*/ 53241 h 118217"/>
                  <a:gd name="connsiteX2" fmla="*/ 107489 w 757256"/>
                  <a:gd name="connsiteY2" fmla="*/ 78 h 118217"/>
                  <a:gd name="connsiteX3" fmla="*/ 184280 w 757256"/>
                  <a:gd name="connsiteY3" fmla="*/ 65055 h 118217"/>
                  <a:gd name="connsiteX4" fmla="*/ 757256 w 757256"/>
                  <a:gd name="connsiteY4" fmla="*/ 65055 h 118217"/>
                  <a:gd name="connsiteX0" fmla="*/ 59814 w 756837"/>
                  <a:gd name="connsiteY0" fmla="*/ 118217 h 118217"/>
                  <a:gd name="connsiteX1" fmla="*/ 744 w 756837"/>
                  <a:gd name="connsiteY1" fmla="*/ 53241 h 118217"/>
                  <a:gd name="connsiteX2" fmla="*/ 107070 w 756837"/>
                  <a:gd name="connsiteY2" fmla="*/ 78 h 118217"/>
                  <a:gd name="connsiteX3" fmla="*/ 183861 w 756837"/>
                  <a:gd name="connsiteY3" fmla="*/ 65055 h 118217"/>
                  <a:gd name="connsiteX4" fmla="*/ 756837 w 756837"/>
                  <a:gd name="connsiteY4" fmla="*/ 65055 h 118217"/>
                  <a:gd name="connsiteX0" fmla="*/ 59814 w 756837"/>
                  <a:gd name="connsiteY0" fmla="*/ 118217 h 118217"/>
                  <a:gd name="connsiteX1" fmla="*/ 744 w 756837"/>
                  <a:gd name="connsiteY1" fmla="*/ 53241 h 118217"/>
                  <a:gd name="connsiteX2" fmla="*/ 107070 w 756837"/>
                  <a:gd name="connsiteY2" fmla="*/ 78 h 118217"/>
                  <a:gd name="connsiteX3" fmla="*/ 183861 w 756837"/>
                  <a:gd name="connsiteY3" fmla="*/ 65055 h 118217"/>
                  <a:gd name="connsiteX4" fmla="*/ 756837 w 756837"/>
                  <a:gd name="connsiteY4" fmla="*/ 65055 h 118217"/>
                  <a:gd name="connsiteX0" fmla="*/ 59279 w 756302"/>
                  <a:gd name="connsiteY0" fmla="*/ 118217 h 118217"/>
                  <a:gd name="connsiteX1" fmla="*/ 209 w 756302"/>
                  <a:gd name="connsiteY1" fmla="*/ 53241 h 118217"/>
                  <a:gd name="connsiteX2" fmla="*/ 82907 w 756302"/>
                  <a:gd name="connsiteY2" fmla="*/ 78 h 118217"/>
                  <a:gd name="connsiteX3" fmla="*/ 183326 w 756302"/>
                  <a:gd name="connsiteY3" fmla="*/ 65055 h 118217"/>
                  <a:gd name="connsiteX4" fmla="*/ 756302 w 756302"/>
                  <a:gd name="connsiteY4" fmla="*/ 65055 h 118217"/>
                  <a:gd name="connsiteX0" fmla="*/ 59208 w 756231"/>
                  <a:gd name="connsiteY0" fmla="*/ 118139 h 118139"/>
                  <a:gd name="connsiteX1" fmla="*/ 138 w 756231"/>
                  <a:gd name="connsiteY1" fmla="*/ 53163 h 118139"/>
                  <a:gd name="connsiteX2" fmla="*/ 82836 w 756231"/>
                  <a:gd name="connsiteY2" fmla="*/ 0 h 118139"/>
                  <a:gd name="connsiteX3" fmla="*/ 183255 w 756231"/>
                  <a:gd name="connsiteY3" fmla="*/ 64977 h 118139"/>
                  <a:gd name="connsiteX4" fmla="*/ 756231 w 756231"/>
                  <a:gd name="connsiteY4" fmla="*/ 64977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84929 w 584929"/>
                  <a:gd name="connsiteY4" fmla="*/ 112233 h 118139"/>
                  <a:gd name="connsiteX0" fmla="*/ 59208 w 586306"/>
                  <a:gd name="connsiteY0" fmla="*/ 118139 h 118139"/>
                  <a:gd name="connsiteX1" fmla="*/ 138 w 586306"/>
                  <a:gd name="connsiteY1" fmla="*/ 53163 h 118139"/>
                  <a:gd name="connsiteX2" fmla="*/ 82836 w 586306"/>
                  <a:gd name="connsiteY2" fmla="*/ 0 h 118139"/>
                  <a:gd name="connsiteX3" fmla="*/ 183255 w 586306"/>
                  <a:gd name="connsiteY3" fmla="*/ 64977 h 118139"/>
                  <a:gd name="connsiteX4" fmla="*/ 549486 w 586306"/>
                  <a:gd name="connsiteY4" fmla="*/ 70884 h 118139"/>
                  <a:gd name="connsiteX5" fmla="*/ 584929 w 586306"/>
                  <a:gd name="connsiteY5" fmla="*/ 112233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49486 w 584929"/>
                  <a:gd name="connsiteY4" fmla="*/ 70884 h 118139"/>
                  <a:gd name="connsiteX5" fmla="*/ 584929 w 584929"/>
                  <a:gd name="connsiteY5" fmla="*/ 112233 h 118139"/>
                  <a:gd name="connsiteX0" fmla="*/ 59208 w 584929"/>
                  <a:gd name="connsiteY0" fmla="*/ 118139 h 118139"/>
                  <a:gd name="connsiteX1" fmla="*/ 138 w 584929"/>
                  <a:gd name="connsiteY1" fmla="*/ 53163 h 118139"/>
                  <a:gd name="connsiteX2" fmla="*/ 82836 w 584929"/>
                  <a:gd name="connsiteY2" fmla="*/ 0 h 118139"/>
                  <a:gd name="connsiteX3" fmla="*/ 183255 w 584929"/>
                  <a:gd name="connsiteY3" fmla="*/ 64977 h 118139"/>
                  <a:gd name="connsiteX4" fmla="*/ 549486 w 584929"/>
                  <a:gd name="connsiteY4" fmla="*/ 70884 h 118139"/>
                  <a:gd name="connsiteX5" fmla="*/ 584929 w 584929"/>
                  <a:gd name="connsiteY5" fmla="*/ 112233 h 11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4929" h="118139">
                    <a:moveTo>
                      <a:pt x="59208" y="118139"/>
                    </a:moveTo>
                    <a:cubicBezTo>
                      <a:pt x="49363" y="71868"/>
                      <a:pt x="2107" y="90574"/>
                      <a:pt x="138" y="53163"/>
                    </a:cubicBezTo>
                    <a:cubicBezTo>
                      <a:pt x="-1831" y="15752"/>
                      <a:pt x="16875" y="-1969"/>
                      <a:pt x="82836" y="0"/>
                    </a:cubicBezTo>
                    <a:cubicBezTo>
                      <a:pt x="148797" y="1969"/>
                      <a:pt x="105480" y="53163"/>
                      <a:pt x="183255" y="64977"/>
                    </a:cubicBezTo>
                    <a:cubicBezTo>
                      <a:pt x="261030" y="76791"/>
                      <a:pt x="482540" y="63008"/>
                      <a:pt x="549486" y="70884"/>
                    </a:cubicBezTo>
                    <a:cubicBezTo>
                      <a:pt x="586897" y="78760"/>
                      <a:pt x="580006" y="73838"/>
                      <a:pt x="584929" y="112233"/>
                    </a:cubicBezTo>
                  </a:path>
                </a:pathLst>
              </a:custGeom>
              <a:solidFill>
                <a:srgbClr val="6666FF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06F22C-BC91-FA93-74AE-E0E3D3488E8C}"/>
                </a:ext>
              </a:extLst>
            </p:cNvPr>
            <p:cNvSpPr/>
            <p:nvPr/>
          </p:nvSpPr>
          <p:spPr bwMode="auto">
            <a:xfrm>
              <a:off x="2656030" y="1934957"/>
              <a:ext cx="248093" cy="248093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8A2AEA-DE41-1BC5-80FC-EACE2A692641}"/>
                </a:ext>
              </a:extLst>
            </p:cNvPr>
            <p:cNvSpPr/>
            <p:nvPr/>
          </p:nvSpPr>
          <p:spPr bwMode="auto">
            <a:xfrm>
              <a:off x="2567425" y="2053097"/>
              <a:ext cx="165396" cy="165396"/>
            </a:xfrm>
            <a:prstGeom prst="ellipse">
              <a:avLst/>
            </a:prstGeom>
            <a:solidFill>
              <a:srgbClr val="CF619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17E652-9FD7-5C4A-87D9-E9FC43783A24}"/>
                </a:ext>
              </a:extLst>
            </p:cNvPr>
            <p:cNvSpPr/>
            <p:nvPr/>
          </p:nvSpPr>
          <p:spPr bwMode="auto">
            <a:xfrm>
              <a:off x="3253275" y="2295283"/>
              <a:ext cx="212652" cy="21265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71B7B-CEAB-4B3A-3F7F-B7FE13F2376A}"/>
                </a:ext>
              </a:extLst>
            </p:cNvPr>
            <p:cNvSpPr/>
            <p:nvPr/>
          </p:nvSpPr>
          <p:spPr bwMode="auto">
            <a:xfrm>
              <a:off x="3253275" y="1621888"/>
              <a:ext cx="212652" cy="21265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4229BCE-9CB6-3DC7-7DAE-E4B3C21D2C90}"/>
                </a:ext>
              </a:extLst>
            </p:cNvPr>
            <p:cNvSpPr/>
            <p:nvPr/>
          </p:nvSpPr>
          <p:spPr>
            <a:xfrm>
              <a:off x="3093746" y="1846353"/>
              <a:ext cx="153620" cy="431210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620" h="431210">
                  <a:moveTo>
                    <a:pt x="141806" y="431210"/>
                  </a:moveTo>
                  <a:cubicBezTo>
                    <a:pt x="69938" y="357864"/>
                    <a:pt x="-1930" y="284519"/>
                    <a:pt x="39" y="212651"/>
                  </a:cubicBezTo>
                  <a:cubicBezTo>
                    <a:pt x="2008" y="140783"/>
                    <a:pt x="153620" y="0"/>
                    <a:pt x="153620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7435628-C8A7-8364-A7C5-E28859B8605A}"/>
                </a:ext>
              </a:extLst>
            </p:cNvPr>
            <p:cNvSpPr/>
            <p:nvPr/>
          </p:nvSpPr>
          <p:spPr>
            <a:xfrm flipH="1" flipV="1">
              <a:off x="3477699" y="1846353"/>
              <a:ext cx="153620" cy="431210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620" h="431210">
                  <a:moveTo>
                    <a:pt x="141806" y="431210"/>
                  </a:moveTo>
                  <a:cubicBezTo>
                    <a:pt x="69938" y="357864"/>
                    <a:pt x="-1930" y="284519"/>
                    <a:pt x="39" y="212651"/>
                  </a:cubicBezTo>
                  <a:cubicBezTo>
                    <a:pt x="2008" y="140783"/>
                    <a:pt x="153620" y="0"/>
                    <a:pt x="153620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0A5391-BFDB-EE4C-A65E-6855E06DD1E6}"/>
                </a:ext>
              </a:extLst>
            </p:cNvPr>
            <p:cNvCxnSpPr/>
            <p:nvPr/>
          </p:nvCxnSpPr>
          <p:spPr bwMode="auto">
            <a:xfrm>
              <a:off x="2898217" y="2059004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03C7FA-87A5-1AAE-2E33-69DF564ACC85}"/>
                </a:ext>
              </a:extLst>
            </p:cNvPr>
            <p:cNvSpPr txBox="1"/>
            <p:nvPr/>
          </p:nvSpPr>
          <p:spPr>
            <a:xfrm>
              <a:off x="2880495" y="1940865"/>
              <a:ext cx="307522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P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E3D349-8973-2006-5A58-DC849590DAA6}"/>
                </a:ext>
              </a:extLst>
            </p:cNvPr>
            <p:cNvSpPr/>
            <p:nvPr/>
          </p:nvSpPr>
          <p:spPr>
            <a:xfrm flipV="1">
              <a:off x="3631319" y="2064912"/>
              <a:ext cx="153581" cy="212651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  <a:gd name="connsiteX0" fmla="*/ 0 w 153581"/>
                <a:gd name="connsiteY0" fmla="*/ 212651 h 212651"/>
                <a:gd name="connsiteX1" fmla="*/ 153581 w 153581"/>
                <a:gd name="connsiteY1" fmla="*/ 0 h 2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581" h="212651">
                  <a:moveTo>
                    <a:pt x="0" y="212651"/>
                  </a:moveTo>
                  <a:cubicBezTo>
                    <a:pt x="1969" y="140783"/>
                    <a:pt x="153581" y="0"/>
                    <a:pt x="153581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17FF1D-E9AF-DBD9-07A9-E412AEC03A17}"/>
                </a:ext>
              </a:extLst>
            </p:cNvPr>
            <p:cNvSpPr txBox="1"/>
            <p:nvPr/>
          </p:nvSpPr>
          <p:spPr>
            <a:xfrm>
              <a:off x="3714016" y="2218493"/>
              <a:ext cx="307522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3CFB1F-BA5F-46E3-8A8C-42C8D56A4087}"/>
                </a:ext>
              </a:extLst>
            </p:cNvPr>
            <p:cNvSpPr txBox="1"/>
            <p:nvPr/>
          </p:nvSpPr>
          <p:spPr>
            <a:xfrm>
              <a:off x="3229644" y="2283470"/>
              <a:ext cx="303481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FFC8ED-DB26-AD3B-D114-3956A9CA852D}"/>
                </a:ext>
              </a:extLst>
            </p:cNvPr>
            <p:cNvSpPr txBox="1"/>
            <p:nvPr/>
          </p:nvSpPr>
          <p:spPr>
            <a:xfrm>
              <a:off x="3229644" y="1610075"/>
              <a:ext cx="303481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ED8CB7-6FC8-741C-89E8-29165F40E807}"/>
                </a:ext>
              </a:extLst>
            </p:cNvPr>
            <p:cNvSpPr txBox="1"/>
            <p:nvPr/>
          </p:nvSpPr>
          <p:spPr>
            <a:xfrm>
              <a:off x="2650121" y="1940865"/>
              <a:ext cx="317623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7CFCF3-D4A6-B30C-2266-7E7E81EEA885}"/>
                </a:ext>
              </a:extLst>
            </p:cNvPr>
            <p:cNvSpPr txBox="1"/>
            <p:nvPr/>
          </p:nvSpPr>
          <p:spPr>
            <a:xfrm>
              <a:off x="2508355" y="2017655"/>
              <a:ext cx="362074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62A113-AA59-AC59-DDE4-6CB6BC12AEDA}"/>
                </a:ext>
              </a:extLst>
            </p:cNvPr>
            <p:cNvSpPr txBox="1"/>
            <p:nvPr/>
          </p:nvSpPr>
          <p:spPr>
            <a:xfrm>
              <a:off x="2224820" y="1923143"/>
              <a:ext cx="422689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Tar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275F8D-2A18-9362-B06A-D19CD05BE7F2}"/>
                </a:ext>
              </a:extLst>
            </p:cNvPr>
            <p:cNvSpPr txBox="1"/>
            <p:nvPr/>
          </p:nvSpPr>
          <p:spPr>
            <a:xfrm>
              <a:off x="2558475" y="1582188"/>
              <a:ext cx="463099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ATP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C25E9A-A2AB-B8AA-C91E-2CD3418C140A}"/>
                </a:ext>
              </a:extLst>
            </p:cNvPr>
            <p:cNvSpPr txBox="1"/>
            <p:nvPr/>
          </p:nvSpPr>
          <p:spPr>
            <a:xfrm>
              <a:off x="2838540" y="1574717"/>
              <a:ext cx="481285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ADP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5AB9DA3-8894-8BCB-76AC-E43189EB738F}"/>
                </a:ext>
              </a:extLst>
            </p:cNvPr>
            <p:cNvSpPr/>
            <p:nvPr/>
          </p:nvSpPr>
          <p:spPr>
            <a:xfrm rot="16200000" flipV="1">
              <a:off x="2815752" y="1715263"/>
              <a:ext cx="153620" cy="245158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620" h="431210">
                  <a:moveTo>
                    <a:pt x="141806" y="431210"/>
                  </a:moveTo>
                  <a:cubicBezTo>
                    <a:pt x="69938" y="357864"/>
                    <a:pt x="-1930" y="284519"/>
                    <a:pt x="39" y="212651"/>
                  </a:cubicBezTo>
                  <a:cubicBezTo>
                    <a:pt x="2008" y="140783"/>
                    <a:pt x="153620" y="0"/>
                    <a:pt x="153620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93302F-B7F0-2B76-C42E-C6E48BBB5AE6}"/>
                </a:ext>
              </a:extLst>
            </p:cNvPr>
            <p:cNvSpPr/>
            <p:nvPr/>
          </p:nvSpPr>
          <p:spPr bwMode="auto">
            <a:xfrm>
              <a:off x="4133415" y="1917236"/>
              <a:ext cx="212652" cy="212652"/>
            </a:xfrm>
            <a:prstGeom prst="ellipse">
              <a:avLst/>
            </a:prstGeom>
            <a:solidFill>
              <a:srgbClr val="3EC22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E1621C-6466-79A6-9185-8F986BFBAFA0}"/>
                </a:ext>
              </a:extLst>
            </p:cNvPr>
            <p:cNvSpPr txBox="1"/>
            <p:nvPr/>
          </p:nvSpPr>
          <p:spPr>
            <a:xfrm>
              <a:off x="4109784" y="1899516"/>
              <a:ext cx="301459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Z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1FC44C-C860-87F6-1E04-62AA42DCAEBA}"/>
                </a:ext>
              </a:extLst>
            </p:cNvPr>
            <p:cNvCxnSpPr/>
            <p:nvPr/>
          </p:nvCxnSpPr>
          <p:spPr bwMode="auto">
            <a:xfrm>
              <a:off x="3465924" y="1728213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CC96BA-C04E-63C4-F50E-7C25BD902633}"/>
                </a:ext>
              </a:extLst>
            </p:cNvPr>
            <p:cNvSpPr txBox="1"/>
            <p:nvPr/>
          </p:nvSpPr>
          <p:spPr>
            <a:xfrm>
              <a:off x="3448202" y="1610074"/>
              <a:ext cx="307522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P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A7C4352-242D-F005-4FF5-C98F59FFAA97}"/>
                </a:ext>
              </a:extLst>
            </p:cNvPr>
            <p:cNvCxnSpPr/>
            <p:nvPr/>
          </p:nvCxnSpPr>
          <p:spPr bwMode="auto">
            <a:xfrm flipH="1">
              <a:off x="3702203" y="2023563"/>
              <a:ext cx="36623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8D7FFC5-D6DC-5608-D626-6301916A1734}"/>
                </a:ext>
              </a:extLst>
            </p:cNvPr>
            <p:cNvGrpSpPr/>
            <p:nvPr/>
          </p:nvGrpSpPr>
          <p:grpSpPr>
            <a:xfrm>
              <a:off x="5729940" y="1919941"/>
              <a:ext cx="1344707" cy="388952"/>
              <a:chOff x="6350000" y="1890059"/>
              <a:chExt cx="1344707" cy="388952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F548FA7-C409-3B23-42DA-A32988802422}"/>
                  </a:ext>
                </a:extLst>
              </p:cNvPr>
              <p:cNvSpPr/>
              <p:nvPr/>
            </p:nvSpPr>
            <p:spPr>
              <a:xfrm>
                <a:off x="6551707" y="2002118"/>
                <a:ext cx="1143000" cy="239540"/>
              </a:xfrm>
              <a:custGeom>
                <a:avLst/>
                <a:gdLst>
                  <a:gd name="connsiteX0" fmla="*/ 0 w 1075765"/>
                  <a:gd name="connsiteY0" fmla="*/ 19161 h 360791"/>
                  <a:gd name="connsiteX1" fmla="*/ 194235 w 1075765"/>
                  <a:gd name="connsiteY1" fmla="*/ 34102 h 360791"/>
                  <a:gd name="connsiteX2" fmla="*/ 545353 w 1075765"/>
                  <a:gd name="connsiteY2" fmla="*/ 332926 h 360791"/>
                  <a:gd name="connsiteX3" fmla="*/ 1075765 w 1075765"/>
                  <a:gd name="connsiteY3" fmla="*/ 347867 h 360791"/>
                  <a:gd name="connsiteX0" fmla="*/ 0 w 1075765"/>
                  <a:gd name="connsiteY0" fmla="*/ 5213 h 343154"/>
                  <a:gd name="connsiteX1" fmla="*/ 246529 w 1075765"/>
                  <a:gd name="connsiteY1" fmla="*/ 72449 h 343154"/>
                  <a:gd name="connsiteX2" fmla="*/ 545353 w 1075765"/>
                  <a:gd name="connsiteY2" fmla="*/ 318978 h 343154"/>
                  <a:gd name="connsiteX3" fmla="*/ 1075765 w 1075765"/>
                  <a:gd name="connsiteY3" fmla="*/ 333919 h 343154"/>
                  <a:gd name="connsiteX0" fmla="*/ 0 w 1075765"/>
                  <a:gd name="connsiteY0" fmla="*/ 4364 h 333070"/>
                  <a:gd name="connsiteX1" fmla="*/ 246529 w 1075765"/>
                  <a:gd name="connsiteY1" fmla="*/ 71600 h 333070"/>
                  <a:gd name="connsiteX2" fmla="*/ 635000 w 1075765"/>
                  <a:gd name="connsiteY2" fmla="*/ 250894 h 333070"/>
                  <a:gd name="connsiteX3" fmla="*/ 1075765 w 1075765"/>
                  <a:gd name="connsiteY3" fmla="*/ 333070 h 333070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635000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702235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316 h 248644"/>
                  <a:gd name="connsiteX1" fmla="*/ 246529 w 1143000"/>
                  <a:gd name="connsiteY1" fmla="*/ 67552 h 248644"/>
                  <a:gd name="connsiteX2" fmla="*/ 702235 w 1143000"/>
                  <a:gd name="connsiteY2" fmla="*/ 246846 h 248644"/>
                  <a:gd name="connsiteX3" fmla="*/ 1143000 w 1143000"/>
                  <a:gd name="connsiteY3" fmla="*/ 164669 h 248644"/>
                  <a:gd name="connsiteX0" fmla="*/ 0 w 1143000"/>
                  <a:gd name="connsiteY0" fmla="*/ 114 h 246958"/>
                  <a:gd name="connsiteX1" fmla="*/ 254000 w 1143000"/>
                  <a:gd name="connsiteY1" fmla="*/ 127114 h 246958"/>
                  <a:gd name="connsiteX2" fmla="*/ 702235 w 1143000"/>
                  <a:gd name="connsiteY2" fmla="*/ 246644 h 246958"/>
                  <a:gd name="connsiteX3" fmla="*/ 1143000 w 1143000"/>
                  <a:gd name="connsiteY3" fmla="*/ 164467 h 246958"/>
                  <a:gd name="connsiteX0" fmla="*/ 0 w 1143000"/>
                  <a:gd name="connsiteY0" fmla="*/ 92 h 246936"/>
                  <a:gd name="connsiteX1" fmla="*/ 254000 w 1143000"/>
                  <a:gd name="connsiteY1" fmla="*/ 127092 h 246936"/>
                  <a:gd name="connsiteX2" fmla="*/ 702235 w 1143000"/>
                  <a:gd name="connsiteY2" fmla="*/ 246622 h 246936"/>
                  <a:gd name="connsiteX3" fmla="*/ 1143000 w 1143000"/>
                  <a:gd name="connsiteY3" fmla="*/ 164445 h 246936"/>
                  <a:gd name="connsiteX0" fmla="*/ 0 w 1143000"/>
                  <a:gd name="connsiteY0" fmla="*/ 92 h 246935"/>
                  <a:gd name="connsiteX1" fmla="*/ 254000 w 1143000"/>
                  <a:gd name="connsiteY1" fmla="*/ 127092 h 246935"/>
                  <a:gd name="connsiteX2" fmla="*/ 702235 w 1143000"/>
                  <a:gd name="connsiteY2" fmla="*/ 246622 h 246935"/>
                  <a:gd name="connsiteX3" fmla="*/ 1143000 w 1143000"/>
                  <a:gd name="connsiteY3" fmla="*/ 164445 h 246935"/>
                  <a:gd name="connsiteX0" fmla="*/ 0 w 1143000"/>
                  <a:gd name="connsiteY0" fmla="*/ 97 h 247069"/>
                  <a:gd name="connsiteX1" fmla="*/ 246530 w 1143000"/>
                  <a:gd name="connsiteY1" fmla="*/ 119627 h 247069"/>
                  <a:gd name="connsiteX2" fmla="*/ 702235 w 1143000"/>
                  <a:gd name="connsiteY2" fmla="*/ 246627 h 247069"/>
                  <a:gd name="connsiteX3" fmla="*/ 1143000 w 1143000"/>
                  <a:gd name="connsiteY3" fmla="*/ 164450 h 247069"/>
                  <a:gd name="connsiteX0" fmla="*/ 0 w 1143000"/>
                  <a:gd name="connsiteY0" fmla="*/ 123 h 247095"/>
                  <a:gd name="connsiteX1" fmla="*/ 246530 w 1143000"/>
                  <a:gd name="connsiteY1" fmla="*/ 119653 h 247095"/>
                  <a:gd name="connsiteX2" fmla="*/ 702235 w 1143000"/>
                  <a:gd name="connsiteY2" fmla="*/ 246653 h 247095"/>
                  <a:gd name="connsiteX3" fmla="*/ 1143000 w 1143000"/>
                  <a:gd name="connsiteY3" fmla="*/ 164476 h 247095"/>
                  <a:gd name="connsiteX0" fmla="*/ 0 w 1143000"/>
                  <a:gd name="connsiteY0" fmla="*/ 122 h 239662"/>
                  <a:gd name="connsiteX1" fmla="*/ 246530 w 1143000"/>
                  <a:gd name="connsiteY1" fmla="*/ 119652 h 239662"/>
                  <a:gd name="connsiteX2" fmla="*/ 702235 w 1143000"/>
                  <a:gd name="connsiteY2" fmla="*/ 239182 h 239662"/>
                  <a:gd name="connsiteX3" fmla="*/ 1143000 w 1143000"/>
                  <a:gd name="connsiteY3" fmla="*/ 164475 h 239662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39540">
                    <a:moveTo>
                      <a:pt x="0" y="0"/>
                    </a:moveTo>
                    <a:cubicBezTo>
                      <a:pt x="118906" y="3734"/>
                      <a:pt x="99609" y="57275"/>
                      <a:pt x="246530" y="119530"/>
                    </a:cubicBezTo>
                    <a:cubicBezTo>
                      <a:pt x="393451" y="181785"/>
                      <a:pt x="500529" y="231590"/>
                      <a:pt x="702235" y="239060"/>
                    </a:cubicBezTo>
                    <a:cubicBezTo>
                      <a:pt x="903941" y="246530"/>
                      <a:pt x="1143000" y="164353"/>
                      <a:pt x="1143000" y="164353"/>
                    </a:cubicBezTo>
                  </a:path>
                </a:pathLst>
              </a:custGeom>
              <a:ln w="60325">
                <a:solidFill>
                  <a:srgbClr val="FDAD5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A93476-11FB-5A43-755F-5C4A9D35697B}"/>
                  </a:ext>
                </a:extLst>
              </p:cNvPr>
              <p:cNvSpPr/>
              <p:nvPr/>
            </p:nvSpPr>
            <p:spPr bwMode="auto">
              <a:xfrm>
                <a:off x="6350000" y="1890059"/>
                <a:ext cx="59325" cy="254000"/>
              </a:xfrm>
              <a:prstGeom prst="rect">
                <a:avLst/>
              </a:prstGeom>
              <a:solidFill>
                <a:srgbClr val="FDAD5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DF5D07F-4CD8-004C-4C97-866677005E68}"/>
                  </a:ext>
                </a:extLst>
              </p:cNvPr>
              <p:cNvSpPr/>
              <p:nvPr/>
            </p:nvSpPr>
            <p:spPr bwMode="auto">
              <a:xfrm>
                <a:off x="6408101" y="1942353"/>
                <a:ext cx="115161" cy="149412"/>
              </a:xfrm>
              <a:prstGeom prst="rect">
                <a:avLst/>
              </a:prstGeom>
              <a:solidFill>
                <a:srgbClr val="FDAD5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128F20-213E-4B91-6B8A-D74568DBC8D9}"/>
                  </a:ext>
                </a:extLst>
              </p:cNvPr>
              <p:cNvSpPr/>
              <p:nvPr/>
            </p:nvSpPr>
            <p:spPr bwMode="auto">
              <a:xfrm>
                <a:off x="6504246" y="1915460"/>
                <a:ext cx="47460" cy="203198"/>
              </a:xfrm>
              <a:prstGeom prst="rect">
                <a:avLst/>
              </a:prstGeom>
              <a:solidFill>
                <a:srgbClr val="FDAD5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462B4D3-3A8F-5B6A-5ACF-510E3C56AD65}"/>
                  </a:ext>
                </a:extLst>
              </p:cNvPr>
              <p:cNvSpPr/>
              <p:nvPr/>
            </p:nvSpPr>
            <p:spPr>
              <a:xfrm>
                <a:off x="6551707" y="1972235"/>
                <a:ext cx="1143000" cy="239540"/>
              </a:xfrm>
              <a:custGeom>
                <a:avLst/>
                <a:gdLst>
                  <a:gd name="connsiteX0" fmla="*/ 0 w 1075765"/>
                  <a:gd name="connsiteY0" fmla="*/ 19161 h 360791"/>
                  <a:gd name="connsiteX1" fmla="*/ 194235 w 1075765"/>
                  <a:gd name="connsiteY1" fmla="*/ 34102 h 360791"/>
                  <a:gd name="connsiteX2" fmla="*/ 545353 w 1075765"/>
                  <a:gd name="connsiteY2" fmla="*/ 332926 h 360791"/>
                  <a:gd name="connsiteX3" fmla="*/ 1075765 w 1075765"/>
                  <a:gd name="connsiteY3" fmla="*/ 347867 h 360791"/>
                  <a:gd name="connsiteX0" fmla="*/ 0 w 1075765"/>
                  <a:gd name="connsiteY0" fmla="*/ 5213 h 343154"/>
                  <a:gd name="connsiteX1" fmla="*/ 246529 w 1075765"/>
                  <a:gd name="connsiteY1" fmla="*/ 72449 h 343154"/>
                  <a:gd name="connsiteX2" fmla="*/ 545353 w 1075765"/>
                  <a:gd name="connsiteY2" fmla="*/ 318978 h 343154"/>
                  <a:gd name="connsiteX3" fmla="*/ 1075765 w 1075765"/>
                  <a:gd name="connsiteY3" fmla="*/ 333919 h 343154"/>
                  <a:gd name="connsiteX0" fmla="*/ 0 w 1075765"/>
                  <a:gd name="connsiteY0" fmla="*/ 4364 h 333070"/>
                  <a:gd name="connsiteX1" fmla="*/ 246529 w 1075765"/>
                  <a:gd name="connsiteY1" fmla="*/ 71600 h 333070"/>
                  <a:gd name="connsiteX2" fmla="*/ 635000 w 1075765"/>
                  <a:gd name="connsiteY2" fmla="*/ 250894 h 333070"/>
                  <a:gd name="connsiteX3" fmla="*/ 1075765 w 1075765"/>
                  <a:gd name="connsiteY3" fmla="*/ 333070 h 333070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635000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702235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316 h 248644"/>
                  <a:gd name="connsiteX1" fmla="*/ 246529 w 1143000"/>
                  <a:gd name="connsiteY1" fmla="*/ 67552 h 248644"/>
                  <a:gd name="connsiteX2" fmla="*/ 702235 w 1143000"/>
                  <a:gd name="connsiteY2" fmla="*/ 246846 h 248644"/>
                  <a:gd name="connsiteX3" fmla="*/ 1143000 w 1143000"/>
                  <a:gd name="connsiteY3" fmla="*/ 164669 h 248644"/>
                  <a:gd name="connsiteX0" fmla="*/ 0 w 1143000"/>
                  <a:gd name="connsiteY0" fmla="*/ 114 h 246958"/>
                  <a:gd name="connsiteX1" fmla="*/ 254000 w 1143000"/>
                  <a:gd name="connsiteY1" fmla="*/ 127114 h 246958"/>
                  <a:gd name="connsiteX2" fmla="*/ 702235 w 1143000"/>
                  <a:gd name="connsiteY2" fmla="*/ 246644 h 246958"/>
                  <a:gd name="connsiteX3" fmla="*/ 1143000 w 1143000"/>
                  <a:gd name="connsiteY3" fmla="*/ 164467 h 246958"/>
                  <a:gd name="connsiteX0" fmla="*/ 0 w 1143000"/>
                  <a:gd name="connsiteY0" fmla="*/ 92 h 246936"/>
                  <a:gd name="connsiteX1" fmla="*/ 254000 w 1143000"/>
                  <a:gd name="connsiteY1" fmla="*/ 127092 h 246936"/>
                  <a:gd name="connsiteX2" fmla="*/ 702235 w 1143000"/>
                  <a:gd name="connsiteY2" fmla="*/ 246622 h 246936"/>
                  <a:gd name="connsiteX3" fmla="*/ 1143000 w 1143000"/>
                  <a:gd name="connsiteY3" fmla="*/ 164445 h 246936"/>
                  <a:gd name="connsiteX0" fmla="*/ 0 w 1143000"/>
                  <a:gd name="connsiteY0" fmla="*/ 92 h 246935"/>
                  <a:gd name="connsiteX1" fmla="*/ 254000 w 1143000"/>
                  <a:gd name="connsiteY1" fmla="*/ 127092 h 246935"/>
                  <a:gd name="connsiteX2" fmla="*/ 702235 w 1143000"/>
                  <a:gd name="connsiteY2" fmla="*/ 246622 h 246935"/>
                  <a:gd name="connsiteX3" fmla="*/ 1143000 w 1143000"/>
                  <a:gd name="connsiteY3" fmla="*/ 164445 h 246935"/>
                  <a:gd name="connsiteX0" fmla="*/ 0 w 1143000"/>
                  <a:gd name="connsiteY0" fmla="*/ 97 h 247069"/>
                  <a:gd name="connsiteX1" fmla="*/ 246530 w 1143000"/>
                  <a:gd name="connsiteY1" fmla="*/ 119627 h 247069"/>
                  <a:gd name="connsiteX2" fmla="*/ 702235 w 1143000"/>
                  <a:gd name="connsiteY2" fmla="*/ 246627 h 247069"/>
                  <a:gd name="connsiteX3" fmla="*/ 1143000 w 1143000"/>
                  <a:gd name="connsiteY3" fmla="*/ 164450 h 247069"/>
                  <a:gd name="connsiteX0" fmla="*/ 0 w 1143000"/>
                  <a:gd name="connsiteY0" fmla="*/ 123 h 247095"/>
                  <a:gd name="connsiteX1" fmla="*/ 246530 w 1143000"/>
                  <a:gd name="connsiteY1" fmla="*/ 119653 h 247095"/>
                  <a:gd name="connsiteX2" fmla="*/ 702235 w 1143000"/>
                  <a:gd name="connsiteY2" fmla="*/ 246653 h 247095"/>
                  <a:gd name="connsiteX3" fmla="*/ 1143000 w 1143000"/>
                  <a:gd name="connsiteY3" fmla="*/ 164476 h 247095"/>
                  <a:gd name="connsiteX0" fmla="*/ 0 w 1143000"/>
                  <a:gd name="connsiteY0" fmla="*/ 122 h 239662"/>
                  <a:gd name="connsiteX1" fmla="*/ 246530 w 1143000"/>
                  <a:gd name="connsiteY1" fmla="*/ 119652 h 239662"/>
                  <a:gd name="connsiteX2" fmla="*/ 702235 w 1143000"/>
                  <a:gd name="connsiteY2" fmla="*/ 239182 h 239662"/>
                  <a:gd name="connsiteX3" fmla="*/ 1143000 w 1143000"/>
                  <a:gd name="connsiteY3" fmla="*/ 164475 h 239662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39540">
                    <a:moveTo>
                      <a:pt x="0" y="0"/>
                    </a:moveTo>
                    <a:cubicBezTo>
                      <a:pt x="118906" y="3734"/>
                      <a:pt x="99609" y="57275"/>
                      <a:pt x="246530" y="119530"/>
                    </a:cubicBezTo>
                    <a:cubicBezTo>
                      <a:pt x="393451" y="181785"/>
                      <a:pt x="500529" y="231590"/>
                      <a:pt x="702235" y="239060"/>
                    </a:cubicBezTo>
                    <a:cubicBezTo>
                      <a:pt x="903941" y="246530"/>
                      <a:pt x="1143000" y="164353"/>
                      <a:pt x="1143000" y="164353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8B4D6C6-05B6-6F33-935A-2A35455D6C6E}"/>
                  </a:ext>
                </a:extLst>
              </p:cNvPr>
              <p:cNvSpPr/>
              <p:nvPr/>
            </p:nvSpPr>
            <p:spPr>
              <a:xfrm>
                <a:off x="6551707" y="2039471"/>
                <a:ext cx="1143000" cy="239540"/>
              </a:xfrm>
              <a:custGeom>
                <a:avLst/>
                <a:gdLst>
                  <a:gd name="connsiteX0" fmla="*/ 0 w 1075765"/>
                  <a:gd name="connsiteY0" fmla="*/ 19161 h 360791"/>
                  <a:gd name="connsiteX1" fmla="*/ 194235 w 1075765"/>
                  <a:gd name="connsiteY1" fmla="*/ 34102 h 360791"/>
                  <a:gd name="connsiteX2" fmla="*/ 545353 w 1075765"/>
                  <a:gd name="connsiteY2" fmla="*/ 332926 h 360791"/>
                  <a:gd name="connsiteX3" fmla="*/ 1075765 w 1075765"/>
                  <a:gd name="connsiteY3" fmla="*/ 347867 h 360791"/>
                  <a:gd name="connsiteX0" fmla="*/ 0 w 1075765"/>
                  <a:gd name="connsiteY0" fmla="*/ 5213 h 343154"/>
                  <a:gd name="connsiteX1" fmla="*/ 246529 w 1075765"/>
                  <a:gd name="connsiteY1" fmla="*/ 72449 h 343154"/>
                  <a:gd name="connsiteX2" fmla="*/ 545353 w 1075765"/>
                  <a:gd name="connsiteY2" fmla="*/ 318978 h 343154"/>
                  <a:gd name="connsiteX3" fmla="*/ 1075765 w 1075765"/>
                  <a:gd name="connsiteY3" fmla="*/ 333919 h 343154"/>
                  <a:gd name="connsiteX0" fmla="*/ 0 w 1075765"/>
                  <a:gd name="connsiteY0" fmla="*/ 4364 h 333070"/>
                  <a:gd name="connsiteX1" fmla="*/ 246529 w 1075765"/>
                  <a:gd name="connsiteY1" fmla="*/ 71600 h 333070"/>
                  <a:gd name="connsiteX2" fmla="*/ 635000 w 1075765"/>
                  <a:gd name="connsiteY2" fmla="*/ 250894 h 333070"/>
                  <a:gd name="connsiteX3" fmla="*/ 1075765 w 1075765"/>
                  <a:gd name="connsiteY3" fmla="*/ 333070 h 333070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635000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4364 h 252692"/>
                  <a:gd name="connsiteX1" fmla="*/ 246529 w 1143000"/>
                  <a:gd name="connsiteY1" fmla="*/ 71600 h 252692"/>
                  <a:gd name="connsiteX2" fmla="*/ 702235 w 1143000"/>
                  <a:gd name="connsiteY2" fmla="*/ 250894 h 252692"/>
                  <a:gd name="connsiteX3" fmla="*/ 1143000 w 1143000"/>
                  <a:gd name="connsiteY3" fmla="*/ 168717 h 252692"/>
                  <a:gd name="connsiteX0" fmla="*/ 0 w 1143000"/>
                  <a:gd name="connsiteY0" fmla="*/ 316 h 248644"/>
                  <a:gd name="connsiteX1" fmla="*/ 246529 w 1143000"/>
                  <a:gd name="connsiteY1" fmla="*/ 67552 h 248644"/>
                  <a:gd name="connsiteX2" fmla="*/ 702235 w 1143000"/>
                  <a:gd name="connsiteY2" fmla="*/ 246846 h 248644"/>
                  <a:gd name="connsiteX3" fmla="*/ 1143000 w 1143000"/>
                  <a:gd name="connsiteY3" fmla="*/ 164669 h 248644"/>
                  <a:gd name="connsiteX0" fmla="*/ 0 w 1143000"/>
                  <a:gd name="connsiteY0" fmla="*/ 114 h 246958"/>
                  <a:gd name="connsiteX1" fmla="*/ 254000 w 1143000"/>
                  <a:gd name="connsiteY1" fmla="*/ 127114 h 246958"/>
                  <a:gd name="connsiteX2" fmla="*/ 702235 w 1143000"/>
                  <a:gd name="connsiteY2" fmla="*/ 246644 h 246958"/>
                  <a:gd name="connsiteX3" fmla="*/ 1143000 w 1143000"/>
                  <a:gd name="connsiteY3" fmla="*/ 164467 h 246958"/>
                  <a:gd name="connsiteX0" fmla="*/ 0 w 1143000"/>
                  <a:gd name="connsiteY0" fmla="*/ 92 h 246936"/>
                  <a:gd name="connsiteX1" fmla="*/ 254000 w 1143000"/>
                  <a:gd name="connsiteY1" fmla="*/ 127092 h 246936"/>
                  <a:gd name="connsiteX2" fmla="*/ 702235 w 1143000"/>
                  <a:gd name="connsiteY2" fmla="*/ 246622 h 246936"/>
                  <a:gd name="connsiteX3" fmla="*/ 1143000 w 1143000"/>
                  <a:gd name="connsiteY3" fmla="*/ 164445 h 246936"/>
                  <a:gd name="connsiteX0" fmla="*/ 0 w 1143000"/>
                  <a:gd name="connsiteY0" fmla="*/ 92 h 246935"/>
                  <a:gd name="connsiteX1" fmla="*/ 254000 w 1143000"/>
                  <a:gd name="connsiteY1" fmla="*/ 127092 h 246935"/>
                  <a:gd name="connsiteX2" fmla="*/ 702235 w 1143000"/>
                  <a:gd name="connsiteY2" fmla="*/ 246622 h 246935"/>
                  <a:gd name="connsiteX3" fmla="*/ 1143000 w 1143000"/>
                  <a:gd name="connsiteY3" fmla="*/ 164445 h 246935"/>
                  <a:gd name="connsiteX0" fmla="*/ 0 w 1143000"/>
                  <a:gd name="connsiteY0" fmla="*/ 97 h 247069"/>
                  <a:gd name="connsiteX1" fmla="*/ 246530 w 1143000"/>
                  <a:gd name="connsiteY1" fmla="*/ 119627 h 247069"/>
                  <a:gd name="connsiteX2" fmla="*/ 702235 w 1143000"/>
                  <a:gd name="connsiteY2" fmla="*/ 246627 h 247069"/>
                  <a:gd name="connsiteX3" fmla="*/ 1143000 w 1143000"/>
                  <a:gd name="connsiteY3" fmla="*/ 164450 h 247069"/>
                  <a:gd name="connsiteX0" fmla="*/ 0 w 1143000"/>
                  <a:gd name="connsiteY0" fmla="*/ 123 h 247095"/>
                  <a:gd name="connsiteX1" fmla="*/ 246530 w 1143000"/>
                  <a:gd name="connsiteY1" fmla="*/ 119653 h 247095"/>
                  <a:gd name="connsiteX2" fmla="*/ 702235 w 1143000"/>
                  <a:gd name="connsiteY2" fmla="*/ 246653 h 247095"/>
                  <a:gd name="connsiteX3" fmla="*/ 1143000 w 1143000"/>
                  <a:gd name="connsiteY3" fmla="*/ 164476 h 247095"/>
                  <a:gd name="connsiteX0" fmla="*/ 0 w 1143000"/>
                  <a:gd name="connsiteY0" fmla="*/ 122 h 239662"/>
                  <a:gd name="connsiteX1" fmla="*/ 246530 w 1143000"/>
                  <a:gd name="connsiteY1" fmla="*/ 119652 h 239662"/>
                  <a:gd name="connsiteX2" fmla="*/ 702235 w 1143000"/>
                  <a:gd name="connsiteY2" fmla="*/ 239182 h 239662"/>
                  <a:gd name="connsiteX3" fmla="*/ 1143000 w 1143000"/>
                  <a:gd name="connsiteY3" fmla="*/ 164475 h 239662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  <a:gd name="connsiteX0" fmla="*/ 0 w 1143000"/>
                  <a:gd name="connsiteY0" fmla="*/ 0 h 239540"/>
                  <a:gd name="connsiteX1" fmla="*/ 246530 w 1143000"/>
                  <a:gd name="connsiteY1" fmla="*/ 119530 h 239540"/>
                  <a:gd name="connsiteX2" fmla="*/ 702235 w 1143000"/>
                  <a:gd name="connsiteY2" fmla="*/ 239060 h 239540"/>
                  <a:gd name="connsiteX3" fmla="*/ 1143000 w 1143000"/>
                  <a:gd name="connsiteY3" fmla="*/ 164353 h 23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39540">
                    <a:moveTo>
                      <a:pt x="0" y="0"/>
                    </a:moveTo>
                    <a:cubicBezTo>
                      <a:pt x="118906" y="3734"/>
                      <a:pt x="99609" y="57275"/>
                      <a:pt x="246530" y="119530"/>
                    </a:cubicBezTo>
                    <a:cubicBezTo>
                      <a:pt x="393451" y="181785"/>
                      <a:pt x="500529" y="231590"/>
                      <a:pt x="702235" y="239060"/>
                    </a:cubicBezTo>
                    <a:cubicBezTo>
                      <a:pt x="903941" y="246530"/>
                      <a:pt x="1143000" y="164353"/>
                      <a:pt x="1143000" y="164353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D264B2-4D7B-25B1-EDD9-875DCAE1DD6A}"/>
                </a:ext>
              </a:extLst>
            </p:cNvPr>
            <p:cNvSpPr/>
            <p:nvPr/>
          </p:nvSpPr>
          <p:spPr bwMode="auto">
            <a:xfrm>
              <a:off x="5501923" y="1846006"/>
              <a:ext cx="212652" cy="21265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FF8922-C76B-84DE-E788-4EFBCE1CF189}"/>
                </a:ext>
              </a:extLst>
            </p:cNvPr>
            <p:cNvSpPr txBox="1"/>
            <p:nvPr/>
          </p:nvSpPr>
          <p:spPr>
            <a:xfrm>
              <a:off x="5478292" y="1834193"/>
              <a:ext cx="303481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Y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25D267-5C63-DD3C-8569-5A85C977861A}"/>
                </a:ext>
              </a:extLst>
            </p:cNvPr>
            <p:cNvCxnSpPr/>
            <p:nvPr/>
          </p:nvCxnSpPr>
          <p:spPr bwMode="auto">
            <a:xfrm>
              <a:off x="5445616" y="1952331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B91F7B-802D-387D-58BD-AE864AEAF865}"/>
                </a:ext>
              </a:extLst>
            </p:cNvPr>
            <p:cNvSpPr txBox="1"/>
            <p:nvPr/>
          </p:nvSpPr>
          <p:spPr>
            <a:xfrm>
              <a:off x="5263556" y="1826721"/>
              <a:ext cx="307522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P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E97C3C9-C8F7-300D-2005-BEE9B45A7E23}"/>
                </a:ext>
              </a:extLst>
            </p:cNvPr>
            <p:cNvSpPr/>
            <p:nvPr/>
          </p:nvSpPr>
          <p:spPr>
            <a:xfrm>
              <a:off x="3727825" y="1688352"/>
              <a:ext cx="1658470" cy="127000"/>
            </a:xfrm>
            <a:custGeom>
              <a:avLst/>
              <a:gdLst>
                <a:gd name="connsiteX0" fmla="*/ 0 w 1633275"/>
                <a:gd name="connsiteY0" fmla="*/ 0 h 127000"/>
                <a:gd name="connsiteX1" fmla="*/ 1434352 w 1633275"/>
                <a:gd name="connsiteY1" fmla="*/ 29882 h 127000"/>
                <a:gd name="connsiteX2" fmla="*/ 1621117 w 1633275"/>
                <a:gd name="connsiteY2" fmla="*/ 127000 h 127000"/>
                <a:gd name="connsiteX0" fmla="*/ 0 w 1662410"/>
                <a:gd name="connsiteY0" fmla="*/ 0 h 127000"/>
                <a:gd name="connsiteX1" fmla="*/ 1434352 w 1662410"/>
                <a:gd name="connsiteY1" fmla="*/ 29882 h 127000"/>
                <a:gd name="connsiteX2" fmla="*/ 1658470 w 1662410"/>
                <a:gd name="connsiteY2" fmla="*/ 127000 h 127000"/>
                <a:gd name="connsiteX0" fmla="*/ 0 w 1658470"/>
                <a:gd name="connsiteY0" fmla="*/ 0 h 127000"/>
                <a:gd name="connsiteX1" fmla="*/ 1434352 w 1658470"/>
                <a:gd name="connsiteY1" fmla="*/ 29882 h 127000"/>
                <a:gd name="connsiteX2" fmla="*/ 1658470 w 1658470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8470" h="127000">
                  <a:moveTo>
                    <a:pt x="0" y="0"/>
                  </a:moveTo>
                  <a:cubicBezTo>
                    <a:pt x="582083" y="4357"/>
                    <a:pt x="1240116" y="8715"/>
                    <a:pt x="1434352" y="29882"/>
                  </a:cubicBezTo>
                  <a:cubicBezTo>
                    <a:pt x="1628588" y="51049"/>
                    <a:pt x="1658470" y="127000"/>
                    <a:pt x="1658470" y="12700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5A793E-FC7D-A98C-D23A-A0CC03C041AC}"/>
                </a:ext>
              </a:extLst>
            </p:cNvPr>
            <p:cNvCxnSpPr/>
            <p:nvPr/>
          </p:nvCxnSpPr>
          <p:spPr bwMode="auto">
            <a:xfrm rot="16200000">
              <a:off x="2329517" y="1960018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2E771E-CF3B-0C04-B1D9-31F1B0ED0D34}"/>
                </a:ext>
              </a:extLst>
            </p:cNvPr>
            <p:cNvSpPr txBox="1"/>
            <p:nvPr/>
          </p:nvSpPr>
          <p:spPr>
            <a:xfrm rot="16200000">
              <a:off x="2131498" y="1662031"/>
              <a:ext cx="448957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CH</a:t>
              </a:r>
              <a:r>
                <a:rPr lang="en-US" sz="900" baseline="-25000"/>
                <a:t>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670664-0DAF-3D2C-9415-E859DC6DB7DB}"/>
                </a:ext>
              </a:extLst>
            </p:cNvPr>
            <p:cNvCxnSpPr/>
            <p:nvPr/>
          </p:nvCxnSpPr>
          <p:spPr bwMode="auto">
            <a:xfrm rot="16200000">
              <a:off x="2329517" y="2139334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D66D3E-9ED8-003D-05E5-7F423F763644}"/>
                </a:ext>
              </a:extLst>
            </p:cNvPr>
            <p:cNvSpPr txBox="1"/>
            <p:nvPr/>
          </p:nvSpPr>
          <p:spPr>
            <a:xfrm rot="16200000">
              <a:off x="2131497" y="2132676"/>
              <a:ext cx="448957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H</a:t>
              </a:r>
              <a:r>
                <a:rPr lang="en-US" sz="900" baseline="-25000"/>
                <a:t>3</a:t>
              </a:r>
              <a:r>
                <a:rPr lang="en-US" sz="900"/>
                <a:t>C</a:t>
              </a:r>
              <a:endParaRPr lang="en-US" sz="900" baseline="-25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376818-C11F-B17E-B720-6F1C4437FD55}"/>
                </a:ext>
              </a:extLst>
            </p:cNvPr>
            <p:cNvSpPr/>
            <p:nvPr/>
          </p:nvSpPr>
          <p:spPr bwMode="auto">
            <a:xfrm>
              <a:off x="2607054" y="1402557"/>
              <a:ext cx="179461" cy="179461"/>
            </a:xfrm>
            <a:prstGeom prst="ellipse">
              <a:avLst/>
            </a:prstGeom>
            <a:solidFill>
              <a:srgbClr val="FF49A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A6105C-47EE-1ABD-0228-18E538E60B46}"/>
                </a:ext>
              </a:extLst>
            </p:cNvPr>
            <p:cNvSpPr txBox="1"/>
            <p:nvPr/>
          </p:nvSpPr>
          <p:spPr>
            <a:xfrm>
              <a:off x="2561016" y="1368327"/>
              <a:ext cx="311563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R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CF7514-2344-DBE2-DFCB-9F79430F2BA7}"/>
                </a:ext>
              </a:extLst>
            </p:cNvPr>
            <p:cNvSpPr/>
            <p:nvPr/>
          </p:nvSpPr>
          <p:spPr bwMode="auto">
            <a:xfrm>
              <a:off x="2580917" y="2463367"/>
              <a:ext cx="179461" cy="179461"/>
            </a:xfrm>
            <a:prstGeom prst="ellipse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1D1D52-F2B2-55F0-AF1D-83993A28D941}"/>
                </a:ext>
              </a:extLst>
            </p:cNvPr>
            <p:cNvCxnSpPr/>
            <p:nvPr/>
          </p:nvCxnSpPr>
          <p:spPr bwMode="auto">
            <a:xfrm flipH="1">
              <a:off x="2448490" y="1571625"/>
              <a:ext cx="139136" cy="1123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B1F88F-E742-8F2A-277F-070D1C6552BC}"/>
                </a:ext>
              </a:extLst>
            </p:cNvPr>
            <p:cNvSpPr txBox="1"/>
            <p:nvPr/>
          </p:nvSpPr>
          <p:spPr>
            <a:xfrm>
              <a:off x="2542335" y="2425412"/>
              <a:ext cx="311563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B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B8098E-EB04-8DEF-36C6-3DDB2C79D73E}"/>
                </a:ext>
              </a:extLst>
            </p:cNvPr>
            <p:cNvSpPr/>
            <p:nvPr/>
          </p:nvSpPr>
          <p:spPr bwMode="auto">
            <a:xfrm>
              <a:off x="2984320" y="2463367"/>
              <a:ext cx="179461" cy="179461"/>
            </a:xfrm>
            <a:prstGeom prst="ellipse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599970-D66C-53EC-5EA4-3A24675E9238}"/>
                </a:ext>
              </a:extLst>
            </p:cNvPr>
            <p:cNvSpPr txBox="1"/>
            <p:nvPr/>
          </p:nvSpPr>
          <p:spPr>
            <a:xfrm>
              <a:off x="2945739" y="2425412"/>
              <a:ext cx="311563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B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032664-4A06-F6D2-5DDA-26ECEA85CF17}"/>
                </a:ext>
              </a:extLst>
            </p:cNvPr>
            <p:cNvCxnSpPr/>
            <p:nvPr/>
          </p:nvCxnSpPr>
          <p:spPr bwMode="auto">
            <a:xfrm>
              <a:off x="2748806" y="2548325"/>
              <a:ext cx="59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4FB96E-45BD-5655-F0F2-0D55ED8388B4}"/>
                </a:ext>
              </a:extLst>
            </p:cNvPr>
            <p:cNvSpPr txBox="1"/>
            <p:nvPr/>
          </p:nvSpPr>
          <p:spPr>
            <a:xfrm>
              <a:off x="2731084" y="2430186"/>
              <a:ext cx="307522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P</a:t>
              </a: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73B9A2F-AE13-BF47-EC89-8596A4F19770}"/>
                </a:ext>
              </a:extLst>
            </p:cNvPr>
            <p:cNvSpPr/>
            <p:nvPr/>
          </p:nvSpPr>
          <p:spPr>
            <a:xfrm rot="16200000" flipH="1">
              <a:off x="2790618" y="2209333"/>
              <a:ext cx="203888" cy="245158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620" h="431210">
                  <a:moveTo>
                    <a:pt x="141806" y="431210"/>
                  </a:moveTo>
                  <a:cubicBezTo>
                    <a:pt x="69938" y="357864"/>
                    <a:pt x="-1930" y="284519"/>
                    <a:pt x="39" y="212651"/>
                  </a:cubicBezTo>
                  <a:cubicBezTo>
                    <a:pt x="2008" y="140783"/>
                    <a:pt x="153620" y="0"/>
                    <a:pt x="153620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7607F2D-A889-7D25-463A-35BD1C7820DE}"/>
                </a:ext>
              </a:extLst>
            </p:cNvPr>
            <p:cNvSpPr/>
            <p:nvPr/>
          </p:nvSpPr>
          <p:spPr>
            <a:xfrm rot="5400000" flipH="1">
              <a:off x="2847738" y="2578042"/>
              <a:ext cx="89648" cy="245158"/>
            </a:xfrm>
            <a:custGeom>
              <a:avLst/>
              <a:gdLst>
                <a:gd name="connsiteX0" fmla="*/ 141806 w 153620"/>
                <a:gd name="connsiteY0" fmla="*/ 431210 h 431210"/>
                <a:gd name="connsiteX1" fmla="*/ 39 w 153620"/>
                <a:gd name="connsiteY1" fmla="*/ 212651 h 431210"/>
                <a:gd name="connsiteX2" fmla="*/ 153620 w 153620"/>
                <a:gd name="connsiteY2" fmla="*/ 0 h 4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620" h="431210">
                  <a:moveTo>
                    <a:pt x="141806" y="431210"/>
                  </a:moveTo>
                  <a:cubicBezTo>
                    <a:pt x="69938" y="357864"/>
                    <a:pt x="-1930" y="284519"/>
                    <a:pt x="39" y="212651"/>
                  </a:cubicBezTo>
                  <a:cubicBezTo>
                    <a:pt x="2008" y="140783"/>
                    <a:pt x="153620" y="0"/>
                    <a:pt x="153620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57848D4-CB6E-057F-6BED-0CF5E4BF5FF8}"/>
                </a:ext>
              </a:extLst>
            </p:cNvPr>
            <p:cNvCxnSpPr/>
            <p:nvPr/>
          </p:nvCxnSpPr>
          <p:spPr bwMode="auto">
            <a:xfrm flipH="1" flipV="1">
              <a:off x="2448490" y="2328329"/>
              <a:ext cx="139136" cy="1123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CEF7F4-F367-D26C-43F8-4587162512F3}"/>
                </a:ext>
              </a:extLst>
            </p:cNvPr>
            <p:cNvSpPr txBox="1"/>
            <p:nvPr/>
          </p:nvSpPr>
          <p:spPr>
            <a:xfrm>
              <a:off x="2444750" y="2227792"/>
              <a:ext cx="277213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96933D-3570-D22A-CF89-5975A1A4DFF2}"/>
                </a:ext>
              </a:extLst>
            </p:cNvPr>
            <p:cNvSpPr txBox="1"/>
            <p:nvPr/>
          </p:nvSpPr>
          <p:spPr>
            <a:xfrm>
              <a:off x="2381250" y="1449918"/>
              <a:ext cx="305500" cy="290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+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13278D-D3B9-704D-C0B2-A618891DB106}"/>
              </a:ext>
            </a:extLst>
          </p:cNvPr>
          <p:cNvGrpSpPr/>
          <p:nvPr/>
        </p:nvGrpSpPr>
        <p:grpSpPr>
          <a:xfrm>
            <a:off x="6406724" y="1436870"/>
            <a:ext cx="3726596" cy="1119984"/>
            <a:chOff x="2108376" y="2700049"/>
            <a:chExt cx="4695170" cy="141107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28D5C53-7147-79D5-9E17-6A2E6A6D56FE}"/>
                </a:ext>
              </a:extLst>
            </p:cNvPr>
            <p:cNvSpPr txBox="1"/>
            <p:nvPr/>
          </p:nvSpPr>
          <p:spPr>
            <a:xfrm>
              <a:off x="2108376" y="3168550"/>
              <a:ext cx="2928797" cy="38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receptor</a:t>
              </a:r>
              <a:r>
                <a:rPr lang="en-US" sz="1400" dirty="0"/>
                <a:t>         </a:t>
              </a:r>
              <a:r>
                <a:rPr lang="en-US" sz="1400" dirty="0" err="1">
                  <a:solidFill>
                    <a:srgbClr val="FFD900"/>
                  </a:solidFill>
                </a:rPr>
                <a:t>CheA</a:t>
              </a:r>
              <a:r>
                <a:rPr lang="en-US" sz="1400" dirty="0"/>
                <a:t>          </a:t>
              </a:r>
              <a:r>
                <a:rPr lang="en-US" sz="1400" dirty="0" err="1">
                  <a:solidFill>
                    <a:srgbClr val="FF0000"/>
                  </a:solidFill>
                </a:rPr>
                <a:t>CheY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82B189-E9F7-FB71-5CCA-263669DF5ED7}"/>
                </a:ext>
              </a:extLst>
            </p:cNvPr>
            <p:cNvSpPr txBox="1"/>
            <p:nvPr/>
          </p:nvSpPr>
          <p:spPr>
            <a:xfrm>
              <a:off x="5910462" y="3032932"/>
              <a:ext cx="893084" cy="65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cause</a:t>
              </a:r>
            </a:p>
            <a:p>
              <a:pPr algn="ctr"/>
              <a:r>
                <a:rPr lang="en-US" sz="1400"/>
                <a:t>tumble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FFD633-0FB9-849E-AACA-4A5F66AC90BB}"/>
                </a:ext>
              </a:extLst>
            </p:cNvPr>
            <p:cNvCxnSpPr/>
            <p:nvPr/>
          </p:nvCxnSpPr>
          <p:spPr bwMode="auto">
            <a:xfrm>
              <a:off x="3131739" y="3365814"/>
              <a:ext cx="39455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BC29846-DC45-13E5-44D0-638D7D79DEAE}"/>
                </a:ext>
              </a:extLst>
            </p:cNvPr>
            <p:cNvCxnSpPr/>
            <p:nvPr/>
          </p:nvCxnSpPr>
          <p:spPr bwMode="auto">
            <a:xfrm>
              <a:off x="4266070" y="3365814"/>
              <a:ext cx="39455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5B56070-08DE-E64D-1B60-48D12828DFF9}"/>
                </a:ext>
              </a:extLst>
            </p:cNvPr>
            <p:cNvCxnSpPr/>
            <p:nvPr/>
          </p:nvCxnSpPr>
          <p:spPr bwMode="auto">
            <a:xfrm>
              <a:off x="5474378" y="3365814"/>
              <a:ext cx="39455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DB70A5-1018-E802-D9A4-6F8C2AC07E94}"/>
                </a:ext>
              </a:extLst>
            </p:cNvPr>
            <p:cNvSpPr txBox="1"/>
            <p:nvPr/>
          </p:nvSpPr>
          <p:spPr>
            <a:xfrm>
              <a:off x="2969253" y="2700049"/>
              <a:ext cx="709297" cy="38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FF"/>
                  </a:solidFill>
                </a:rPr>
                <a:t>CheR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F4F0AF1-1BF1-A6EB-0B0E-13558BC45594}"/>
                </a:ext>
              </a:extLst>
            </p:cNvPr>
            <p:cNvSpPr txBox="1"/>
            <p:nvPr/>
          </p:nvSpPr>
          <p:spPr>
            <a:xfrm>
              <a:off x="2969254" y="3723355"/>
              <a:ext cx="709297" cy="38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90"/>
                  </a:solidFill>
                </a:rPr>
                <a:t>CheB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D8DAB8-E2A9-60B4-738D-0E55114E75DF}"/>
                </a:ext>
              </a:extLst>
            </p:cNvPr>
            <p:cNvCxnSpPr/>
            <p:nvPr/>
          </p:nvCxnSpPr>
          <p:spPr bwMode="auto">
            <a:xfrm flipH="1">
              <a:off x="2724860" y="2946628"/>
              <a:ext cx="221934" cy="28356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C58050D-0F29-F04E-E5F9-6659E05BE429}"/>
                </a:ext>
              </a:extLst>
            </p:cNvPr>
            <p:cNvCxnSpPr/>
            <p:nvPr/>
          </p:nvCxnSpPr>
          <p:spPr bwMode="auto">
            <a:xfrm flipH="1" flipV="1">
              <a:off x="2724860" y="3563078"/>
              <a:ext cx="221934" cy="28356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53DE219-5B11-C2AB-FC58-2EF325536F1D}"/>
                </a:ext>
              </a:extLst>
            </p:cNvPr>
            <p:cNvCxnSpPr/>
            <p:nvPr/>
          </p:nvCxnSpPr>
          <p:spPr bwMode="auto">
            <a:xfrm flipH="1">
              <a:off x="3686575" y="3538420"/>
              <a:ext cx="221934" cy="28356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2E55AE0-6B81-C1BB-4EF9-E9324DBDE882}"/>
                </a:ext>
              </a:extLst>
            </p:cNvPr>
            <p:cNvCxnSpPr/>
            <p:nvPr/>
          </p:nvCxnSpPr>
          <p:spPr bwMode="auto">
            <a:xfrm flipV="1">
              <a:off x="2681713" y="3526091"/>
              <a:ext cx="102403" cy="8014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621BCD3-55AE-1B1E-DCE9-BA62D739FB9D}"/>
              </a:ext>
            </a:extLst>
          </p:cNvPr>
          <p:cNvSpPr txBox="1"/>
          <p:nvPr/>
        </p:nvSpPr>
        <p:spPr>
          <a:xfrm>
            <a:off x="6264965" y="964095"/>
            <a:ext cx="37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Unbound receptors promote tumbling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76217A-1198-2BB0-D275-4B7311BA1385}"/>
              </a:ext>
            </a:extLst>
          </p:cNvPr>
          <p:cNvSpPr txBox="1"/>
          <p:nvPr/>
        </p:nvSpPr>
        <p:spPr>
          <a:xfrm>
            <a:off x="6155636" y="5565915"/>
            <a:ext cx="236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Returns exactly back to where it started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F4C5579-0BCF-ED8C-2468-6055A30902A7}"/>
              </a:ext>
            </a:extLst>
          </p:cNvPr>
          <p:cNvCxnSpPr/>
          <p:nvPr/>
        </p:nvCxnSpPr>
        <p:spPr>
          <a:xfrm flipV="1">
            <a:off x="6920948" y="4532243"/>
            <a:ext cx="0" cy="1013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8B12CAD-9EF2-E46B-6092-2400739DED20}"/>
              </a:ext>
            </a:extLst>
          </p:cNvPr>
          <p:cNvCxnSpPr>
            <a:cxnSpLocks/>
          </p:cNvCxnSpPr>
          <p:nvPr/>
        </p:nvCxnSpPr>
        <p:spPr>
          <a:xfrm flipV="1">
            <a:off x="7169425" y="4452731"/>
            <a:ext cx="655983" cy="10933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8F227E6-CFD2-E6FA-2139-BE057B5D8FDB}"/>
              </a:ext>
            </a:extLst>
          </p:cNvPr>
          <p:cNvCxnSpPr>
            <a:cxnSpLocks/>
          </p:cNvCxnSpPr>
          <p:nvPr/>
        </p:nvCxnSpPr>
        <p:spPr>
          <a:xfrm flipV="1">
            <a:off x="7679635" y="4492487"/>
            <a:ext cx="851452" cy="1053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00722" y="60104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Cells as signal processors:</a:t>
            </a:r>
          </a:p>
        </p:txBody>
      </p:sp>
    </p:spTree>
    <p:extLst>
      <p:ext uri="{BB962C8B-B14F-4D97-AF65-F5344CB8AC3E}">
        <p14:creationId xmlns:p14="http://schemas.microsoft.com/office/powerpoint/2010/main" val="37766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25B719D-ACA1-01CF-DF1D-69383DB09E7F}"/>
              </a:ext>
            </a:extLst>
          </p:cNvPr>
          <p:cNvCxnSpPr>
            <a:cxnSpLocks/>
          </p:cNvCxnSpPr>
          <p:nvPr/>
        </p:nvCxnSpPr>
        <p:spPr bwMode="auto">
          <a:xfrm>
            <a:off x="9664148" y="685802"/>
            <a:ext cx="0" cy="272332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1D55AD-79BA-73DC-CE59-12117510C87A}"/>
              </a:ext>
            </a:extLst>
          </p:cNvPr>
          <p:cNvGrpSpPr/>
          <p:nvPr/>
        </p:nvGrpSpPr>
        <p:grpSpPr>
          <a:xfrm>
            <a:off x="3061242" y="3967964"/>
            <a:ext cx="5974760" cy="2189298"/>
            <a:chOff x="660891" y="3803208"/>
            <a:chExt cx="5974760" cy="21892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1B12F6-DF1D-DA28-1059-AFD8DE969E9E}"/>
                </a:ext>
              </a:extLst>
            </p:cNvPr>
            <p:cNvSpPr/>
            <p:nvPr/>
          </p:nvSpPr>
          <p:spPr>
            <a:xfrm>
              <a:off x="1663906" y="4362135"/>
              <a:ext cx="3072985" cy="9218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19FE3-5F2D-2D8A-74F1-CE6E368C77A9}"/>
                </a:ext>
              </a:extLst>
            </p:cNvPr>
            <p:cNvSpPr txBox="1"/>
            <p:nvPr/>
          </p:nvSpPr>
          <p:spPr>
            <a:xfrm>
              <a:off x="660891" y="4638124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ligand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EAAB4F-1EE3-698F-7152-8A84BADC4338}"/>
                </a:ext>
              </a:extLst>
            </p:cNvPr>
            <p:cNvSpPr txBox="1"/>
            <p:nvPr/>
          </p:nvSpPr>
          <p:spPr>
            <a:xfrm>
              <a:off x="1660160" y="440470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(0)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0DB835-C8B9-3179-7253-65B753B7794C}"/>
                </a:ext>
              </a:extLst>
            </p:cNvPr>
            <p:cNvSpPr txBox="1"/>
            <p:nvPr/>
          </p:nvSpPr>
          <p:spPr>
            <a:xfrm>
              <a:off x="1682645" y="4938102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(0)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A211420-B4D1-90F4-F4EB-DC10C4D09DD7}"/>
                </a:ext>
              </a:extLst>
            </p:cNvPr>
            <p:cNvGrpSpPr/>
            <p:nvPr/>
          </p:nvGrpSpPr>
          <p:grpSpPr>
            <a:xfrm>
              <a:off x="2046724" y="4458719"/>
              <a:ext cx="340490" cy="163217"/>
              <a:chOff x="1938759" y="3491052"/>
              <a:chExt cx="399327" cy="271365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FF44ED4-93E7-5998-A86F-731C484AA39D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A58418D6-AB30-089B-BDAD-E033A47BDA11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1E5842-D32A-1F28-C8F7-AD6AC0A6DBCE}"/>
                </a:ext>
              </a:extLst>
            </p:cNvPr>
            <p:cNvGrpSpPr/>
            <p:nvPr/>
          </p:nvGrpSpPr>
          <p:grpSpPr>
            <a:xfrm rot="16200000">
              <a:off x="1700451" y="4715289"/>
              <a:ext cx="340490" cy="163217"/>
              <a:chOff x="1938759" y="3491052"/>
              <a:chExt cx="399327" cy="271365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6CBB22E-7EA1-155F-C069-093A5486104F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6C70599-5AD8-9F0B-51B3-FAA650DA558C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EAE58F2-6805-4AD6-E422-5194AEEBB8A3}"/>
                </a:ext>
              </a:extLst>
            </p:cNvPr>
            <p:cNvGrpSpPr/>
            <p:nvPr/>
          </p:nvGrpSpPr>
          <p:grpSpPr>
            <a:xfrm>
              <a:off x="2046724" y="4979580"/>
              <a:ext cx="340490" cy="163217"/>
              <a:chOff x="1938759" y="3491052"/>
              <a:chExt cx="399327" cy="271365"/>
            </a:xfrm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1015DF50-9D11-B922-5E80-F2C78964DA35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B8708E2-ED54-55B7-E69A-D8B77F01A89E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03003A-4F66-7AB3-BC9E-72416290CA33}"/>
                </a:ext>
              </a:extLst>
            </p:cNvPr>
            <p:cNvSpPr txBox="1"/>
            <p:nvPr/>
          </p:nvSpPr>
          <p:spPr>
            <a:xfrm>
              <a:off x="2318955" y="440470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95D42A-CA5D-2FC9-9CC3-5D01C979B68E}"/>
                </a:ext>
              </a:extLst>
            </p:cNvPr>
            <p:cNvSpPr txBox="1"/>
            <p:nvPr/>
          </p:nvSpPr>
          <p:spPr>
            <a:xfrm>
              <a:off x="2341440" y="4938102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9952F84-1A8B-0AD8-969E-722EC72FD931}"/>
                </a:ext>
              </a:extLst>
            </p:cNvPr>
            <p:cNvGrpSpPr/>
            <p:nvPr/>
          </p:nvGrpSpPr>
          <p:grpSpPr>
            <a:xfrm>
              <a:off x="2705519" y="4458719"/>
              <a:ext cx="340490" cy="163217"/>
              <a:chOff x="1938759" y="3491052"/>
              <a:chExt cx="399327" cy="271365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CB61B33-7556-0474-FF4E-A7ED26B5F5A7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B3B5834-C3C9-1253-0ABD-A616F118FD10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32C6BF-2E33-C080-19A2-DF809D7AF73E}"/>
                </a:ext>
              </a:extLst>
            </p:cNvPr>
            <p:cNvGrpSpPr/>
            <p:nvPr/>
          </p:nvGrpSpPr>
          <p:grpSpPr>
            <a:xfrm rot="16200000">
              <a:off x="2359246" y="4715289"/>
              <a:ext cx="340490" cy="163217"/>
              <a:chOff x="1938759" y="3491052"/>
              <a:chExt cx="399327" cy="271365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440F698A-40B5-1B3E-AD06-DA61B2290100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5ED415E3-869D-2EC7-446C-1BEF1D9615B6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B98990-ABFF-F67C-F1A1-9A66E4A5DC90}"/>
                </a:ext>
              </a:extLst>
            </p:cNvPr>
            <p:cNvGrpSpPr/>
            <p:nvPr/>
          </p:nvGrpSpPr>
          <p:grpSpPr>
            <a:xfrm>
              <a:off x="2705519" y="4979580"/>
              <a:ext cx="340490" cy="163217"/>
              <a:chOff x="1938759" y="3491052"/>
              <a:chExt cx="399327" cy="271365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4061A929-627E-ECDD-CF76-74677405921A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3A3A37B-1A52-C87F-821E-40CD3C270EF0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D15391-C4B2-1525-AA4C-7E20ABCF88D7}"/>
                </a:ext>
              </a:extLst>
            </p:cNvPr>
            <p:cNvSpPr txBox="1"/>
            <p:nvPr/>
          </p:nvSpPr>
          <p:spPr>
            <a:xfrm>
              <a:off x="2973889" y="440470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B72609-83B0-4D6D-D1E8-7BE63FDC767E}"/>
                </a:ext>
              </a:extLst>
            </p:cNvPr>
            <p:cNvSpPr txBox="1"/>
            <p:nvPr/>
          </p:nvSpPr>
          <p:spPr>
            <a:xfrm>
              <a:off x="2996374" y="4938102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D60A4-9868-152F-D6C7-A085DFB38ABE}"/>
                </a:ext>
              </a:extLst>
            </p:cNvPr>
            <p:cNvGrpSpPr/>
            <p:nvPr/>
          </p:nvGrpSpPr>
          <p:grpSpPr>
            <a:xfrm>
              <a:off x="3360453" y="4458719"/>
              <a:ext cx="340490" cy="163217"/>
              <a:chOff x="1938759" y="3491052"/>
              <a:chExt cx="399327" cy="271365"/>
            </a:xfrm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039E3616-643E-07A6-9D35-9352A92C3737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7227AB5-D515-EAEB-907E-07D9BBE1DC2C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3054281-C153-A3D8-FD9D-A873D4F70408}"/>
                </a:ext>
              </a:extLst>
            </p:cNvPr>
            <p:cNvGrpSpPr/>
            <p:nvPr/>
          </p:nvGrpSpPr>
          <p:grpSpPr>
            <a:xfrm rot="16200000">
              <a:off x="3014180" y="4715289"/>
              <a:ext cx="340490" cy="163217"/>
              <a:chOff x="1938759" y="3491052"/>
              <a:chExt cx="399327" cy="271365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979D15DD-0F7A-DC1B-B6C2-5DFAB3405004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495D582-3C25-0A79-11D7-B546F743176A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7B4E1F-11AC-B633-2F35-5A3699E0E1A8}"/>
                </a:ext>
              </a:extLst>
            </p:cNvPr>
            <p:cNvGrpSpPr/>
            <p:nvPr/>
          </p:nvGrpSpPr>
          <p:grpSpPr>
            <a:xfrm>
              <a:off x="3360453" y="4979580"/>
              <a:ext cx="340490" cy="163217"/>
              <a:chOff x="1938759" y="3491052"/>
              <a:chExt cx="399327" cy="271365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B2E0BFB-7C98-3760-562B-85F3EF13AF17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AAFD37B-556F-65E9-5A6D-F36881784364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0F63DB-A4A4-9AD2-C048-F69E251E79E3}"/>
                </a:ext>
              </a:extLst>
            </p:cNvPr>
            <p:cNvSpPr txBox="1"/>
            <p:nvPr/>
          </p:nvSpPr>
          <p:spPr>
            <a:xfrm>
              <a:off x="3632684" y="440470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95E0B1-9999-D034-62DB-5BF13DD79370}"/>
                </a:ext>
              </a:extLst>
            </p:cNvPr>
            <p:cNvSpPr txBox="1"/>
            <p:nvPr/>
          </p:nvSpPr>
          <p:spPr>
            <a:xfrm>
              <a:off x="3655169" y="4938102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43B3D9-3EFD-F6F6-1190-2CE82EB51BB0}"/>
                </a:ext>
              </a:extLst>
            </p:cNvPr>
            <p:cNvGrpSpPr/>
            <p:nvPr/>
          </p:nvGrpSpPr>
          <p:grpSpPr>
            <a:xfrm>
              <a:off x="4019248" y="4458719"/>
              <a:ext cx="340490" cy="163217"/>
              <a:chOff x="1938759" y="3491052"/>
              <a:chExt cx="399327" cy="271365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F87DEFA4-F9E1-FB9A-AA72-9E33B4B35B82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E748478E-C7E4-6644-B1E3-628CC077400A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104ED06-5BED-6972-FCC7-3B63D9A71854}"/>
                </a:ext>
              </a:extLst>
            </p:cNvPr>
            <p:cNvGrpSpPr/>
            <p:nvPr/>
          </p:nvGrpSpPr>
          <p:grpSpPr>
            <a:xfrm rot="16200000">
              <a:off x="3672975" y="4715289"/>
              <a:ext cx="340490" cy="163217"/>
              <a:chOff x="1938759" y="3491052"/>
              <a:chExt cx="399327" cy="271365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A14C97E8-8E34-77C9-BB7B-213B57CF78F3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C1F9B97-234C-0911-5E84-1E89B106AF3C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987583E-9519-889C-5295-B87A70785726}"/>
                </a:ext>
              </a:extLst>
            </p:cNvPr>
            <p:cNvGrpSpPr/>
            <p:nvPr/>
          </p:nvGrpSpPr>
          <p:grpSpPr>
            <a:xfrm>
              <a:off x="4019248" y="4979580"/>
              <a:ext cx="340490" cy="163217"/>
              <a:chOff x="1938759" y="3491052"/>
              <a:chExt cx="399327" cy="271365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55F1D72-C236-46F1-7D77-DCEB5347B7D9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963EF41F-2557-52FE-108A-1C1BF6DA9A3C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E59034-46BD-8EB8-7593-C6084BE75A4F}"/>
                </a:ext>
              </a:extLst>
            </p:cNvPr>
            <p:cNvSpPr txBox="1"/>
            <p:nvPr/>
          </p:nvSpPr>
          <p:spPr>
            <a:xfrm>
              <a:off x="4293402" y="440470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8160A8-058F-E35C-3EA8-B3F2658084B1}"/>
                </a:ext>
              </a:extLst>
            </p:cNvPr>
            <p:cNvSpPr txBox="1"/>
            <p:nvPr/>
          </p:nvSpPr>
          <p:spPr>
            <a:xfrm>
              <a:off x="4315887" y="4938102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30AEA87-BC4A-2976-AF28-B48D5EB652B0}"/>
                </a:ext>
              </a:extLst>
            </p:cNvPr>
            <p:cNvGrpSpPr/>
            <p:nvPr/>
          </p:nvGrpSpPr>
          <p:grpSpPr>
            <a:xfrm rot="16200000">
              <a:off x="4333693" y="4715289"/>
              <a:ext cx="340490" cy="163217"/>
              <a:chOff x="1938759" y="3491052"/>
              <a:chExt cx="399327" cy="271365"/>
            </a:xfrm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8047860-FC4F-E73F-7B82-97817AC79E71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3F8C21D-FA36-2E20-A477-CE403FF58126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06C3AB5-FAFC-7758-35A4-A1A05F626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444" y="4678639"/>
              <a:ext cx="0" cy="2604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941566-AA51-AB54-7BB1-BC0DD3D7F24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755" y="4786667"/>
              <a:ext cx="402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3C8B3A-FA96-A197-06DD-2744909DB14D}"/>
                </a:ext>
              </a:extLst>
            </p:cNvPr>
            <p:cNvSpPr txBox="1"/>
            <p:nvPr/>
          </p:nvSpPr>
          <p:spPr>
            <a:xfrm>
              <a:off x="3021445" y="3803208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DC3FE1F-C830-F805-0EFA-AF22D483E97F}"/>
                </a:ext>
              </a:extLst>
            </p:cNvPr>
            <p:cNvCxnSpPr>
              <a:cxnSpLocks/>
            </p:cNvCxnSpPr>
            <p:nvPr/>
          </p:nvCxnSpPr>
          <p:spPr>
            <a:xfrm>
              <a:off x="3173368" y="4047247"/>
              <a:ext cx="0" cy="2474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D395C12-DA0D-ED0C-30DE-33FCB7E04B4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88319" y="4172639"/>
              <a:ext cx="0" cy="2604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AF2CEE5-CA9C-1AF1-56E7-EC1E13E33D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70513" y="5222117"/>
              <a:ext cx="0" cy="2604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E69083-E421-09BF-0D88-725776FD71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569" y="5367767"/>
              <a:ext cx="0" cy="1935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D4A3E7-C72C-6ED3-2DA3-4DC56DA10543}"/>
                </a:ext>
              </a:extLst>
            </p:cNvPr>
            <p:cNvSpPr txBox="1"/>
            <p:nvPr/>
          </p:nvSpPr>
          <p:spPr>
            <a:xfrm>
              <a:off x="3001712" y="5549163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Bp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2F44D99-A923-B409-1115-93D8FA4E37BF}"/>
                </a:ext>
              </a:extLst>
            </p:cNvPr>
            <p:cNvSpPr txBox="1"/>
            <p:nvPr/>
          </p:nvSpPr>
          <p:spPr>
            <a:xfrm>
              <a:off x="3589131" y="5549163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DD2E720-EA55-73D7-E411-EDF8FFB818C0}"/>
                </a:ext>
              </a:extLst>
            </p:cNvPr>
            <p:cNvGrpSpPr/>
            <p:nvPr/>
          </p:nvGrpSpPr>
          <p:grpSpPr>
            <a:xfrm>
              <a:off x="3299764" y="5613786"/>
              <a:ext cx="340490" cy="163217"/>
              <a:chOff x="1938759" y="3491052"/>
              <a:chExt cx="399327" cy="271365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8FBC7FBF-9399-6F49-F438-B0B54A75102D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A81B487-F656-55F9-1DE0-4E063C8C73BD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8BB408D-2177-7A97-44B0-07B0A119F5C1}"/>
                </a:ext>
              </a:extLst>
            </p:cNvPr>
            <p:cNvSpPr txBox="1"/>
            <p:nvPr/>
          </p:nvSpPr>
          <p:spPr>
            <a:xfrm>
              <a:off x="5095752" y="5266483"/>
              <a:ext cx="3608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Yp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F07E7C-BCF1-7D62-F46D-F605763B42CD}"/>
                </a:ext>
              </a:extLst>
            </p:cNvPr>
            <p:cNvSpPr txBox="1"/>
            <p:nvPr/>
          </p:nvSpPr>
          <p:spPr>
            <a:xfrm>
              <a:off x="5133374" y="4728259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87F35CC-B4DC-B9A7-8ADD-18B50357A8E3}"/>
                </a:ext>
              </a:extLst>
            </p:cNvPr>
            <p:cNvGrpSpPr/>
            <p:nvPr/>
          </p:nvGrpSpPr>
          <p:grpSpPr>
            <a:xfrm rot="5400000" flipV="1">
              <a:off x="5104438" y="5053313"/>
              <a:ext cx="340490" cy="163217"/>
              <a:chOff x="1938759" y="3491052"/>
              <a:chExt cx="399327" cy="271365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798FBCB-9BFC-AE6F-4B4A-6D3F0EB20401}"/>
                  </a:ext>
                </a:extLst>
              </p:cNvPr>
              <p:cNvSpPr/>
              <p:nvPr/>
            </p:nvSpPr>
            <p:spPr>
              <a:xfrm>
                <a:off x="1938759" y="3491052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6A65591-513C-E368-3D92-F2AFD414CE1D}"/>
                  </a:ext>
                </a:extLst>
              </p:cNvPr>
              <p:cNvSpPr/>
              <p:nvPr/>
            </p:nvSpPr>
            <p:spPr>
              <a:xfrm rot="10800000">
                <a:off x="1938759" y="3671105"/>
                <a:ext cx="399327" cy="91312"/>
              </a:xfrm>
              <a:custGeom>
                <a:avLst/>
                <a:gdLst>
                  <a:gd name="connsiteX0" fmla="*/ 0 w 607671"/>
                  <a:gd name="connsiteY0" fmla="*/ 162079 h 173653"/>
                  <a:gd name="connsiteX1" fmla="*/ 329878 w 607671"/>
                  <a:gd name="connsiteY1" fmla="*/ 33 h 173653"/>
                  <a:gd name="connsiteX2" fmla="*/ 607671 w 607671"/>
                  <a:gd name="connsiteY2" fmla="*/ 173653 h 173653"/>
                  <a:gd name="connsiteX0" fmla="*/ 0 w 607671"/>
                  <a:gd name="connsiteY0" fmla="*/ 156295 h 167869"/>
                  <a:gd name="connsiteX1" fmla="*/ 283579 w 607671"/>
                  <a:gd name="connsiteY1" fmla="*/ 36 h 167869"/>
                  <a:gd name="connsiteX2" fmla="*/ 607671 w 607671"/>
                  <a:gd name="connsiteY2" fmla="*/ 167869 h 167869"/>
                  <a:gd name="connsiteX0" fmla="*/ 0 w 607671"/>
                  <a:gd name="connsiteY0" fmla="*/ 150511 h 162085"/>
                  <a:gd name="connsiteX1" fmla="*/ 318303 w 607671"/>
                  <a:gd name="connsiteY1" fmla="*/ 39 h 162085"/>
                  <a:gd name="connsiteX2" fmla="*/ 607671 w 607671"/>
                  <a:gd name="connsiteY2" fmla="*/ 162085 h 162085"/>
                  <a:gd name="connsiteX0" fmla="*/ 0 w 607671"/>
                  <a:gd name="connsiteY0" fmla="*/ 144727 h 156301"/>
                  <a:gd name="connsiteX1" fmla="*/ 289366 w 607671"/>
                  <a:gd name="connsiteY1" fmla="*/ 43 h 156301"/>
                  <a:gd name="connsiteX2" fmla="*/ 607671 w 607671"/>
                  <a:gd name="connsiteY2" fmla="*/ 156301 h 156301"/>
                  <a:gd name="connsiteX0" fmla="*/ 0 w 607671"/>
                  <a:gd name="connsiteY0" fmla="*/ 127379 h 138953"/>
                  <a:gd name="connsiteX1" fmla="*/ 306728 w 607671"/>
                  <a:gd name="connsiteY1" fmla="*/ 57 h 138953"/>
                  <a:gd name="connsiteX2" fmla="*/ 607671 w 607671"/>
                  <a:gd name="connsiteY2" fmla="*/ 138953 h 13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7671" h="138953">
                    <a:moveTo>
                      <a:pt x="0" y="127379"/>
                    </a:moveTo>
                    <a:cubicBezTo>
                      <a:pt x="114300" y="45391"/>
                      <a:pt x="205450" y="-1872"/>
                      <a:pt x="306728" y="57"/>
                    </a:cubicBezTo>
                    <a:cubicBezTo>
                      <a:pt x="408006" y="1986"/>
                      <a:pt x="519413" y="53107"/>
                      <a:pt x="607671" y="13895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6F487DE-C1B8-AA84-AB57-5649DA803E9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335" y="5128548"/>
              <a:ext cx="402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902AD98-1370-10D4-7D81-44ABCEA4BB0A}"/>
                </a:ext>
              </a:extLst>
            </p:cNvPr>
            <p:cNvCxnSpPr>
              <a:cxnSpLocks/>
            </p:cNvCxnSpPr>
            <p:nvPr/>
          </p:nvCxnSpPr>
          <p:spPr>
            <a:xfrm>
              <a:off x="5393806" y="5411166"/>
              <a:ext cx="402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9B44842-A1B0-56C4-3B1D-6C31A6E60830}"/>
                </a:ext>
              </a:extLst>
            </p:cNvPr>
            <p:cNvSpPr/>
            <p:nvPr/>
          </p:nvSpPr>
          <p:spPr>
            <a:xfrm>
              <a:off x="3477717" y="5133372"/>
              <a:ext cx="1418373" cy="825218"/>
            </a:xfrm>
            <a:custGeom>
              <a:avLst/>
              <a:gdLst>
                <a:gd name="connsiteX0" fmla="*/ 1510496 w 1510496"/>
                <a:gd name="connsiteY0" fmla="*/ 0 h 966486"/>
                <a:gd name="connsiteX1" fmla="*/ 1510496 w 1510496"/>
                <a:gd name="connsiteY1" fmla="*/ 966486 h 966486"/>
                <a:gd name="connsiteX2" fmla="*/ 0 w 1510496"/>
                <a:gd name="connsiteY2" fmla="*/ 966486 h 966486"/>
                <a:gd name="connsiteX3" fmla="*/ 0 w 1510496"/>
                <a:gd name="connsiteY3" fmla="*/ 787079 h 9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496" h="966486">
                  <a:moveTo>
                    <a:pt x="1510496" y="0"/>
                  </a:moveTo>
                  <a:lnTo>
                    <a:pt x="1510496" y="966486"/>
                  </a:lnTo>
                  <a:lnTo>
                    <a:pt x="0" y="966486"/>
                  </a:lnTo>
                  <a:lnTo>
                    <a:pt x="0" y="787079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FF5BB14-0EDD-8C91-6844-181C129D67CC}"/>
                </a:ext>
              </a:extLst>
            </p:cNvPr>
            <p:cNvSpPr txBox="1"/>
            <p:nvPr/>
          </p:nvSpPr>
          <p:spPr>
            <a:xfrm>
              <a:off x="5787342" y="5177740"/>
              <a:ext cx="848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increased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tumbling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436AA24-1846-30D4-0DF6-1B997FEA141D}"/>
                </a:ext>
              </a:extLst>
            </p:cNvPr>
            <p:cNvSpPr txBox="1"/>
            <p:nvPr/>
          </p:nvSpPr>
          <p:spPr>
            <a:xfrm>
              <a:off x="3892380" y="5715507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AF9E58-0E4D-3CC9-C04C-C19D8499054D}"/>
                </a:ext>
              </a:extLst>
            </p:cNvPr>
            <p:cNvSpPr txBox="1"/>
            <p:nvPr/>
          </p:nvSpPr>
          <p:spPr>
            <a:xfrm>
              <a:off x="5523875" y="4990475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E3E5A26-64D9-A03A-2D70-DF3920F6C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6469" y="5125383"/>
              <a:ext cx="2073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419A82D-838F-4E7C-8D3B-71A72E9ECC49}"/>
              </a:ext>
            </a:extLst>
          </p:cNvPr>
          <p:cNvGrpSpPr/>
          <p:nvPr/>
        </p:nvGrpSpPr>
        <p:grpSpPr>
          <a:xfrm>
            <a:off x="9364331" y="1936219"/>
            <a:ext cx="551543" cy="1403328"/>
            <a:chOff x="7721061" y="1528715"/>
            <a:chExt cx="551543" cy="1403328"/>
          </a:xfrm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A5A2A0A-BB68-05FF-7111-3B1E08F06E1A}"/>
                </a:ext>
              </a:extLst>
            </p:cNvPr>
            <p:cNvSpPr/>
            <p:nvPr/>
          </p:nvSpPr>
          <p:spPr>
            <a:xfrm rot="503096" flipH="1">
              <a:off x="7721061" y="1528715"/>
              <a:ext cx="551543" cy="1062990"/>
            </a:xfrm>
            <a:custGeom>
              <a:avLst/>
              <a:gdLst>
                <a:gd name="connsiteX0" fmla="*/ 277677 w 551543"/>
                <a:gd name="connsiteY0" fmla="*/ 0 h 1062990"/>
                <a:gd name="connsiteX1" fmla="*/ 275772 w 551543"/>
                <a:gd name="connsiteY1" fmla="*/ 1415 h 1062990"/>
                <a:gd name="connsiteX2" fmla="*/ 273866 w 551543"/>
                <a:gd name="connsiteY2" fmla="*/ 0 h 1062990"/>
                <a:gd name="connsiteX3" fmla="*/ 274249 w 551543"/>
                <a:gd name="connsiteY3" fmla="*/ 2545 h 1062990"/>
                <a:gd name="connsiteX4" fmla="*/ 186327 w 551543"/>
                <a:gd name="connsiteY4" fmla="*/ 67821 h 1062990"/>
                <a:gd name="connsiteX5" fmla="*/ 3357 w 551543"/>
                <a:gd name="connsiteY5" fmla="*/ 354330 h 1062990"/>
                <a:gd name="connsiteX6" fmla="*/ 117657 w 551543"/>
                <a:gd name="connsiteY6" fmla="*/ 1062990 h 1062990"/>
                <a:gd name="connsiteX7" fmla="*/ 275772 w 551543"/>
                <a:gd name="connsiteY7" fmla="*/ 12657 h 1062990"/>
                <a:gd name="connsiteX8" fmla="*/ 433886 w 551543"/>
                <a:gd name="connsiteY8" fmla="*/ 1062990 h 1062990"/>
                <a:gd name="connsiteX9" fmla="*/ 548186 w 551543"/>
                <a:gd name="connsiteY9" fmla="*/ 354330 h 1062990"/>
                <a:gd name="connsiteX10" fmla="*/ 365217 w 551543"/>
                <a:gd name="connsiteY10" fmla="*/ 67821 h 1062990"/>
                <a:gd name="connsiteX11" fmla="*/ 277294 w 551543"/>
                <a:gd name="connsiteY11" fmla="*/ 2545 h 1062990"/>
                <a:gd name="connsiteX0" fmla="*/ 277294 w 551543"/>
                <a:gd name="connsiteY0" fmla="*/ 2545 h 1062990"/>
                <a:gd name="connsiteX1" fmla="*/ 275772 w 551543"/>
                <a:gd name="connsiteY1" fmla="*/ 1415 h 1062990"/>
                <a:gd name="connsiteX2" fmla="*/ 273866 w 551543"/>
                <a:gd name="connsiteY2" fmla="*/ 0 h 1062990"/>
                <a:gd name="connsiteX3" fmla="*/ 274249 w 551543"/>
                <a:gd name="connsiteY3" fmla="*/ 2545 h 1062990"/>
                <a:gd name="connsiteX4" fmla="*/ 186327 w 551543"/>
                <a:gd name="connsiteY4" fmla="*/ 67821 h 1062990"/>
                <a:gd name="connsiteX5" fmla="*/ 3357 w 551543"/>
                <a:gd name="connsiteY5" fmla="*/ 354330 h 1062990"/>
                <a:gd name="connsiteX6" fmla="*/ 117657 w 551543"/>
                <a:gd name="connsiteY6" fmla="*/ 1062990 h 1062990"/>
                <a:gd name="connsiteX7" fmla="*/ 275772 w 551543"/>
                <a:gd name="connsiteY7" fmla="*/ 12657 h 1062990"/>
                <a:gd name="connsiteX8" fmla="*/ 433886 w 551543"/>
                <a:gd name="connsiteY8" fmla="*/ 1062990 h 1062990"/>
                <a:gd name="connsiteX9" fmla="*/ 548186 w 551543"/>
                <a:gd name="connsiteY9" fmla="*/ 354330 h 1062990"/>
                <a:gd name="connsiteX10" fmla="*/ 365217 w 551543"/>
                <a:gd name="connsiteY10" fmla="*/ 67821 h 1062990"/>
                <a:gd name="connsiteX11" fmla="*/ 277294 w 551543"/>
                <a:gd name="connsiteY11" fmla="*/ 2545 h 1062990"/>
                <a:gd name="connsiteX0" fmla="*/ 365217 w 551543"/>
                <a:gd name="connsiteY0" fmla="*/ 67821 h 1062990"/>
                <a:gd name="connsiteX1" fmla="*/ 275772 w 551543"/>
                <a:gd name="connsiteY1" fmla="*/ 1415 h 1062990"/>
                <a:gd name="connsiteX2" fmla="*/ 273866 w 551543"/>
                <a:gd name="connsiteY2" fmla="*/ 0 h 1062990"/>
                <a:gd name="connsiteX3" fmla="*/ 274249 w 551543"/>
                <a:gd name="connsiteY3" fmla="*/ 2545 h 1062990"/>
                <a:gd name="connsiteX4" fmla="*/ 186327 w 551543"/>
                <a:gd name="connsiteY4" fmla="*/ 67821 h 1062990"/>
                <a:gd name="connsiteX5" fmla="*/ 3357 w 551543"/>
                <a:gd name="connsiteY5" fmla="*/ 354330 h 1062990"/>
                <a:gd name="connsiteX6" fmla="*/ 117657 w 551543"/>
                <a:gd name="connsiteY6" fmla="*/ 1062990 h 1062990"/>
                <a:gd name="connsiteX7" fmla="*/ 275772 w 551543"/>
                <a:gd name="connsiteY7" fmla="*/ 12657 h 1062990"/>
                <a:gd name="connsiteX8" fmla="*/ 433886 w 551543"/>
                <a:gd name="connsiteY8" fmla="*/ 1062990 h 1062990"/>
                <a:gd name="connsiteX9" fmla="*/ 548186 w 551543"/>
                <a:gd name="connsiteY9" fmla="*/ 354330 h 1062990"/>
                <a:gd name="connsiteX10" fmla="*/ 365217 w 551543"/>
                <a:gd name="connsiteY10" fmla="*/ 67821 h 1062990"/>
                <a:gd name="connsiteX0" fmla="*/ 365217 w 551543"/>
                <a:gd name="connsiteY0" fmla="*/ 67821 h 1062990"/>
                <a:gd name="connsiteX1" fmla="*/ 275772 w 551543"/>
                <a:gd name="connsiteY1" fmla="*/ 1415 h 1062990"/>
                <a:gd name="connsiteX2" fmla="*/ 273866 w 551543"/>
                <a:gd name="connsiteY2" fmla="*/ 0 h 1062990"/>
                <a:gd name="connsiteX3" fmla="*/ 274249 w 551543"/>
                <a:gd name="connsiteY3" fmla="*/ 2545 h 1062990"/>
                <a:gd name="connsiteX4" fmla="*/ 186327 w 551543"/>
                <a:gd name="connsiteY4" fmla="*/ 67821 h 1062990"/>
                <a:gd name="connsiteX5" fmla="*/ 3357 w 551543"/>
                <a:gd name="connsiteY5" fmla="*/ 354330 h 1062990"/>
                <a:gd name="connsiteX6" fmla="*/ 117657 w 551543"/>
                <a:gd name="connsiteY6" fmla="*/ 1062990 h 1062990"/>
                <a:gd name="connsiteX7" fmla="*/ 433886 w 551543"/>
                <a:gd name="connsiteY7" fmla="*/ 1062990 h 1062990"/>
                <a:gd name="connsiteX8" fmla="*/ 548186 w 551543"/>
                <a:gd name="connsiteY8" fmla="*/ 354330 h 1062990"/>
                <a:gd name="connsiteX9" fmla="*/ 365217 w 551543"/>
                <a:gd name="connsiteY9" fmla="*/ 67821 h 106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1543" h="1062990">
                  <a:moveTo>
                    <a:pt x="365217" y="67821"/>
                  </a:moveTo>
                  <a:lnTo>
                    <a:pt x="275772" y="1415"/>
                  </a:lnTo>
                  <a:lnTo>
                    <a:pt x="273866" y="0"/>
                  </a:lnTo>
                  <a:cubicBezTo>
                    <a:pt x="273994" y="848"/>
                    <a:pt x="274121" y="1697"/>
                    <a:pt x="274249" y="2545"/>
                  </a:cubicBezTo>
                  <a:lnTo>
                    <a:pt x="186327" y="67821"/>
                  </a:lnTo>
                  <a:cubicBezTo>
                    <a:pt x="98012" y="138410"/>
                    <a:pt x="23359" y="221456"/>
                    <a:pt x="3357" y="354330"/>
                  </a:cubicBezTo>
                  <a:cubicBezTo>
                    <a:pt x="-23313" y="531495"/>
                    <a:pt x="117657" y="1062990"/>
                    <a:pt x="117657" y="1062990"/>
                  </a:cubicBezTo>
                  <a:lnTo>
                    <a:pt x="433886" y="1062990"/>
                  </a:lnTo>
                  <a:cubicBezTo>
                    <a:pt x="433886" y="1062990"/>
                    <a:pt x="574856" y="531495"/>
                    <a:pt x="548186" y="354330"/>
                  </a:cubicBezTo>
                  <a:cubicBezTo>
                    <a:pt x="528184" y="221456"/>
                    <a:pt x="453532" y="138410"/>
                    <a:pt x="365217" y="67821"/>
                  </a:cubicBezTo>
                  <a:close/>
                </a:path>
              </a:pathLst>
            </a:custGeom>
            <a:solidFill>
              <a:srgbClr val="A7A33C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BAF6297-8427-F384-7B89-71CA9268F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5478" y="2583127"/>
              <a:ext cx="126131" cy="3489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Freeform 143">
            <a:extLst>
              <a:ext uri="{FF2B5EF4-FFF2-40B4-BE49-F238E27FC236}">
                <a16:creationId xmlns:a16="http://schemas.microsoft.com/office/drawing/2014/main" id="{7843A253-EC90-28B2-0020-B5CEAD8A055E}"/>
              </a:ext>
            </a:extLst>
          </p:cNvPr>
          <p:cNvSpPr/>
          <p:nvPr/>
        </p:nvSpPr>
        <p:spPr>
          <a:xfrm>
            <a:off x="9664149" y="407505"/>
            <a:ext cx="129873" cy="1510748"/>
          </a:xfrm>
          <a:custGeom>
            <a:avLst/>
            <a:gdLst>
              <a:gd name="connsiteX0" fmla="*/ 79513 w 179233"/>
              <a:gd name="connsiteY0" fmla="*/ 1520687 h 1520687"/>
              <a:gd name="connsiteX1" fmla="*/ 178904 w 179233"/>
              <a:gd name="connsiteY1" fmla="*/ 854765 h 1520687"/>
              <a:gd name="connsiteX2" fmla="*/ 49696 w 179233"/>
              <a:gd name="connsiteY2" fmla="*/ 397565 h 1520687"/>
              <a:gd name="connsiteX3" fmla="*/ 0 w 179233"/>
              <a:gd name="connsiteY3" fmla="*/ 0 h 1520687"/>
              <a:gd name="connsiteX0" fmla="*/ 29817 w 178982"/>
              <a:gd name="connsiteY0" fmla="*/ 1520687 h 1520687"/>
              <a:gd name="connsiteX1" fmla="*/ 178904 w 178982"/>
              <a:gd name="connsiteY1" fmla="*/ 854765 h 1520687"/>
              <a:gd name="connsiteX2" fmla="*/ 49696 w 178982"/>
              <a:gd name="connsiteY2" fmla="*/ 397565 h 1520687"/>
              <a:gd name="connsiteX3" fmla="*/ 0 w 178982"/>
              <a:gd name="connsiteY3" fmla="*/ 0 h 1520687"/>
              <a:gd name="connsiteX0" fmla="*/ 29817 w 119450"/>
              <a:gd name="connsiteY0" fmla="*/ 1520687 h 1520687"/>
              <a:gd name="connsiteX1" fmla="*/ 119270 w 119450"/>
              <a:gd name="connsiteY1" fmla="*/ 815009 h 1520687"/>
              <a:gd name="connsiteX2" fmla="*/ 49696 w 119450"/>
              <a:gd name="connsiteY2" fmla="*/ 397565 h 1520687"/>
              <a:gd name="connsiteX3" fmla="*/ 0 w 119450"/>
              <a:gd name="connsiteY3" fmla="*/ 0 h 1520687"/>
              <a:gd name="connsiteX0" fmla="*/ 29817 w 119667"/>
              <a:gd name="connsiteY0" fmla="*/ 1520687 h 1520687"/>
              <a:gd name="connsiteX1" fmla="*/ 119270 w 119667"/>
              <a:gd name="connsiteY1" fmla="*/ 815009 h 1520687"/>
              <a:gd name="connsiteX2" fmla="*/ 0 w 119667"/>
              <a:gd name="connsiteY2" fmla="*/ 0 h 1520687"/>
              <a:gd name="connsiteX0" fmla="*/ 29817 w 119667"/>
              <a:gd name="connsiteY0" fmla="*/ 1520687 h 1520687"/>
              <a:gd name="connsiteX1" fmla="*/ 119270 w 119667"/>
              <a:gd name="connsiteY1" fmla="*/ 815009 h 1520687"/>
              <a:gd name="connsiteX2" fmla="*/ 0 w 119667"/>
              <a:gd name="connsiteY2" fmla="*/ 0 h 1520687"/>
              <a:gd name="connsiteX0" fmla="*/ 39756 w 129873"/>
              <a:gd name="connsiteY0" fmla="*/ 1510748 h 1510748"/>
              <a:gd name="connsiteX1" fmla="*/ 129209 w 129873"/>
              <a:gd name="connsiteY1" fmla="*/ 805070 h 1510748"/>
              <a:gd name="connsiteX2" fmla="*/ 0 w 129873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73" h="1510748">
                <a:moveTo>
                  <a:pt x="39756" y="1510748"/>
                </a:moveTo>
                <a:cubicBezTo>
                  <a:pt x="91936" y="1271380"/>
                  <a:pt x="135835" y="1056861"/>
                  <a:pt x="129209" y="805070"/>
                </a:cubicBezTo>
                <a:cubicBezTo>
                  <a:pt x="122583" y="553279"/>
                  <a:pt x="14909" y="497786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4D6E39B-99F1-1DB3-0838-0BB699891FBF}"/>
              </a:ext>
            </a:extLst>
          </p:cNvPr>
          <p:cNvGrpSpPr/>
          <p:nvPr/>
        </p:nvGrpSpPr>
        <p:grpSpPr>
          <a:xfrm>
            <a:off x="3599100" y="1814500"/>
            <a:ext cx="4129283" cy="1433762"/>
            <a:chOff x="1876316" y="1297662"/>
            <a:chExt cx="4129283" cy="1433762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7B93D2C-612C-FAAE-0B01-26344EC7C9FA}"/>
                </a:ext>
              </a:extLst>
            </p:cNvPr>
            <p:cNvSpPr/>
            <p:nvPr/>
          </p:nvSpPr>
          <p:spPr>
            <a:xfrm>
              <a:off x="3468608" y="1323699"/>
              <a:ext cx="809589" cy="31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9F95426-FD1B-E4B8-2CBE-078F19E15C43}"/>
                </a:ext>
              </a:extLst>
            </p:cNvPr>
            <p:cNvGrpSpPr/>
            <p:nvPr/>
          </p:nvGrpSpPr>
          <p:grpSpPr>
            <a:xfrm>
              <a:off x="2794111" y="1297662"/>
              <a:ext cx="284052" cy="307777"/>
              <a:chOff x="1817650" y="1377175"/>
              <a:chExt cx="243312" cy="263635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706647E-D0B3-B125-A558-217C65B81A6C}"/>
                  </a:ext>
                </a:extLst>
              </p:cNvPr>
              <p:cNvSpPr/>
              <p:nvPr/>
            </p:nvSpPr>
            <p:spPr>
              <a:xfrm>
                <a:off x="1873405" y="1455234"/>
                <a:ext cx="150542" cy="15054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D35931B-F81B-57AE-71CD-B7691437611B}"/>
                  </a:ext>
                </a:extLst>
              </p:cNvPr>
              <p:cNvSpPr txBox="1"/>
              <p:nvPr/>
            </p:nvSpPr>
            <p:spPr>
              <a:xfrm>
                <a:off x="1817650" y="1377175"/>
                <a:ext cx="243312" cy="26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</a:p>
            </p:txBody>
          </p: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2A6A7C8-4701-4915-1DC7-B1FBA544E9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6102" y="1473409"/>
              <a:ext cx="4100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427F54A2-C757-B5CE-192D-F411EA7A88E7}"/>
                </a:ext>
              </a:extLst>
            </p:cNvPr>
            <p:cNvCxnSpPr>
              <a:cxnSpLocks/>
            </p:cNvCxnSpPr>
            <p:nvPr/>
          </p:nvCxnSpPr>
          <p:spPr>
            <a:xfrm>
              <a:off x="3045790" y="1473409"/>
              <a:ext cx="4100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83DEA80-01B4-1B72-577A-A07BD73CFEFB}"/>
                </a:ext>
              </a:extLst>
            </p:cNvPr>
            <p:cNvGrpSpPr/>
            <p:nvPr/>
          </p:nvGrpSpPr>
          <p:grpSpPr>
            <a:xfrm>
              <a:off x="4655728" y="1905087"/>
              <a:ext cx="284052" cy="307777"/>
              <a:chOff x="3205974" y="1377175"/>
              <a:chExt cx="243312" cy="26363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825120D-BDD7-88B1-463E-F9A9698083F6}"/>
                  </a:ext>
                </a:extLst>
              </p:cNvPr>
              <p:cNvSpPr/>
              <p:nvPr/>
            </p:nvSpPr>
            <p:spPr>
              <a:xfrm>
                <a:off x="3261729" y="1455234"/>
                <a:ext cx="150542" cy="15054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07D9D45-8C74-1BFF-9F56-DACD41C329A8}"/>
                  </a:ext>
                </a:extLst>
              </p:cNvPr>
              <p:cNvSpPr txBox="1"/>
              <p:nvPr/>
            </p:nvSpPr>
            <p:spPr>
              <a:xfrm>
                <a:off x="3205974" y="1377175"/>
                <a:ext cx="243312" cy="26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</a:p>
            </p:txBody>
          </p: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CE560738-40D2-6E07-4A2D-146CF13CCD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4699" y="1473409"/>
              <a:ext cx="10675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B5B0013A-1845-BE1E-7DD2-B2B44D7E7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13109" y="1469071"/>
              <a:ext cx="0" cy="5050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B7C852D-6A53-07FD-4B1F-B02FF3B42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3433" y="2080836"/>
              <a:ext cx="10265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11683AF-EF26-5C19-472C-D4E2F4F97452}"/>
                </a:ext>
              </a:extLst>
            </p:cNvPr>
            <p:cNvGrpSpPr/>
            <p:nvPr/>
          </p:nvGrpSpPr>
          <p:grpSpPr>
            <a:xfrm>
              <a:off x="3222527" y="1915939"/>
              <a:ext cx="451995" cy="318950"/>
              <a:chOff x="2528142" y="1944029"/>
              <a:chExt cx="259663" cy="273205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20EB32E-5E31-A437-95A0-237647070BA1}"/>
                  </a:ext>
                </a:extLst>
              </p:cNvPr>
              <p:cNvSpPr/>
              <p:nvPr/>
            </p:nvSpPr>
            <p:spPr>
              <a:xfrm>
                <a:off x="2540378" y="1944029"/>
                <a:ext cx="247427" cy="2732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D12A529-E6EA-4612-99D3-FB41713A4093}"/>
                  </a:ext>
                </a:extLst>
              </p:cNvPr>
              <p:cNvSpPr txBox="1"/>
              <p:nvPr/>
            </p:nvSpPr>
            <p:spPr>
              <a:xfrm>
                <a:off x="2528142" y="1951463"/>
                <a:ext cx="248826" cy="26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∫ </a:t>
                </a:r>
                <a:r>
                  <a:rPr 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dt</a:t>
                </a:r>
              </a:p>
            </p:txBody>
          </p:sp>
        </p:grp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68D528-B45A-61DF-8FA4-7B7E1A0D3C74}"/>
                </a:ext>
              </a:extLst>
            </p:cNvPr>
            <p:cNvSpPr/>
            <p:nvPr/>
          </p:nvSpPr>
          <p:spPr>
            <a:xfrm rot="5400000">
              <a:off x="2839431" y="1675433"/>
              <a:ext cx="502272" cy="306527"/>
            </a:xfrm>
            <a:custGeom>
              <a:avLst/>
              <a:gdLst>
                <a:gd name="connsiteX0" fmla="*/ 747132 w 747132"/>
                <a:gd name="connsiteY0" fmla="*/ 0 h 468351"/>
                <a:gd name="connsiteX1" fmla="*/ 747132 w 747132"/>
                <a:gd name="connsiteY1" fmla="*/ 468351 h 468351"/>
                <a:gd name="connsiteX2" fmla="*/ 0 w 747132"/>
                <a:gd name="connsiteY2" fmla="*/ 468351 h 4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132" h="468351">
                  <a:moveTo>
                    <a:pt x="747132" y="0"/>
                  </a:moveTo>
                  <a:lnTo>
                    <a:pt x="747132" y="468351"/>
                  </a:lnTo>
                  <a:lnTo>
                    <a:pt x="0" y="46835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7DB18A1-632F-BE6D-3DCD-9752D4FCC25A}"/>
                </a:ext>
              </a:extLst>
            </p:cNvPr>
            <p:cNvSpPr txBox="1"/>
            <p:nvPr/>
          </p:nvSpPr>
          <p:spPr>
            <a:xfrm>
              <a:off x="1876316" y="1304173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9713C23-86C2-51A5-DC7F-FFB5F92B337B}"/>
                </a:ext>
              </a:extLst>
            </p:cNvPr>
            <p:cNvSpPr txBox="1"/>
            <p:nvPr/>
          </p:nvSpPr>
          <p:spPr>
            <a:xfrm>
              <a:off x="4354135" y="2423647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set-point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240A8EF-EECE-23E4-E0B0-F2664A18B517}"/>
                </a:ext>
              </a:extLst>
            </p:cNvPr>
            <p:cNvSpPr txBox="1"/>
            <p:nvPr/>
          </p:nvSpPr>
          <p:spPr>
            <a:xfrm>
              <a:off x="3432004" y="1321531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pathway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B078567-E34E-C539-5F55-8EF9892F41B2}"/>
                </a:ext>
              </a:extLst>
            </p:cNvPr>
            <p:cNvSpPr txBox="1"/>
            <p:nvPr/>
          </p:nvSpPr>
          <p:spPr>
            <a:xfrm>
              <a:off x="5324002" y="130417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8611094-F55F-E012-5709-41865002F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4354" y="2188238"/>
              <a:ext cx="0" cy="283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A5E6815-651A-1944-B06A-5B6B8A46BCE5}"/>
                </a:ext>
              </a:extLst>
            </p:cNvPr>
            <p:cNvSpPr txBox="1"/>
            <p:nvPr/>
          </p:nvSpPr>
          <p:spPr>
            <a:xfrm>
              <a:off x="3763771" y="1798998"/>
              <a:ext cx="966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difference</a:t>
              </a: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C07946CC-36AD-391A-BF7E-E03403FEB16E}"/>
              </a:ext>
            </a:extLst>
          </p:cNvPr>
          <p:cNvSpPr txBox="1"/>
          <p:nvPr/>
        </p:nvSpPr>
        <p:spPr>
          <a:xfrm>
            <a:off x="2438401" y="934279"/>
            <a:ext cx="4355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• Proportional feedback adapts partially</a:t>
            </a:r>
          </a:p>
          <a:p>
            <a:r>
              <a:rPr lang="en-US" sz="2000" dirty="0"/>
              <a:t>• Integral feedback adapts perfectly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7D195F4-6614-78CB-9364-D8DB84E40EA9}"/>
              </a:ext>
            </a:extLst>
          </p:cNvPr>
          <p:cNvSpPr txBox="1"/>
          <p:nvPr/>
        </p:nvSpPr>
        <p:spPr>
          <a:xfrm>
            <a:off x="8602904" y="528345"/>
            <a:ext cx="6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wind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8016D6C-51F8-E360-9E62-1978E340EDF7}"/>
              </a:ext>
            </a:extLst>
          </p:cNvPr>
          <p:cNvGrpSpPr/>
          <p:nvPr/>
        </p:nvGrpSpPr>
        <p:grpSpPr>
          <a:xfrm>
            <a:off x="8760982" y="1060349"/>
            <a:ext cx="443200" cy="1861757"/>
            <a:chOff x="6743336" y="1060348"/>
            <a:chExt cx="898388" cy="1861757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4A10E90-1205-FDCE-CB46-6CD317552CD8}"/>
                </a:ext>
              </a:extLst>
            </p:cNvPr>
            <p:cNvCxnSpPr/>
            <p:nvPr/>
          </p:nvCxnSpPr>
          <p:spPr>
            <a:xfrm>
              <a:off x="6743336" y="1060348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54C9464C-2E80-C5ED-1311-102C0A6B4975}"/>
                </a:ext>
              </a:extLst>
            </p:cNvPr>
            <p:cNvCxnSpPr/>
            <p:nvPr/>
          </p:nvCxnSpPr>
          <p:spPr>
            <a:xfrm>
              <a:off x="6743336" y="1398105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04AF3C6E-8801-E2DD-08D3-0DDE4010973A}"/>
                </a:ext>
              </a:extLst>
            </p:cNvPr>
            <p:cNvCxnSpPr/>
            <p:nvPr/>
          </p:nvCxnSpPr>
          <p:spPr>
            <a:xfrm>
              <a:off x="6743336" y="1779105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40806EC-B1D6-B19E-6BB5-DA848AE8BA03}"/>
                </a:ext>
              </a:extLst>
            </p:cNvPr>
            <p:cNvCxnSpPr/>
            <p:nvPr/>
          </p:nvCxnSpPr>
          <p:spPr>
            <a:xfrm>
              <a:off x="6743336" y="2160105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27F7422-C71D-7B0E-C423-56446D567069}"/>
                </a:ext>
              </a:extLst>
            </p:cNvPr>
            <p:cNvCxnSpPr/>
            <p:nvPr/>
          </p:nvCxnSpPr>
          <p:spPr>
            <a:xfrm>
              <a:off x="6743336" y="2541105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16C31546-8E53-02EA-132A-239817964CDA}"/>
                </a:ext>
              </a:extLst>
            </p:cNvPr>
            <p:cNvCxnSpPr/>
            <p:nvPr/>
          </p:nvCxnSpPr>
          <p:spPr>
            <a:xfrm>
              <a:off x="6743336" y="2922105"/>
              <a:ext cx="8983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4B25014-DD2A-A65B-80A0-AB37642E4642}"/>
              </a:ext>
            </a:extLst>
          </p:cNvPr>
          <p:cNvSpPr txBox="1"/>
          <p:nvPr/>
        </p:nvSpPr>
        <p:spPr>
          <a:xfrm>
            <a:off x="1971262" y="3544957"/>
            <a:ext cx="632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E. coli</a:t>
            </a:r>
            <a:r>
              <a:rPr lang="en-US" dirty="0"/>
              <a:t> chemotaxis adapts perfectly with integral feedback control: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43EBD86-9B3D-A249-2D04-A14D8F1A419F}"/>
              </a:ext>
            </a:extLst>
          </p:cNvPr>
          <p:cNvSpPr txBox="1"/>
          <p:nvPr/>
        </p:nvSpPr>
        <p:spPr>
          <a:xfrm>
            <a:off x="1524001" y="6581002"/>
            <a:ext cx="514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 err="1"/>
              <a:t>Barkai</a:t>
            </a:r>
            <a:r>
              <a:rPr lang="en-US" sz="1200" dirty="0"/>
              <a:t> and </a:t>
            </a:r>
            <a:r>
              <a:rPr lang="en-US" sz="1200" dirty="0" err="1"/>
              <a:t>Leibler</a:t>
            </a:r>
            <a:r>
              <a:rPr lang="en-US" sz="1200" dirty="0"/>
              <a:t>, </a:t>
            </a:r>
            <a:r>
              <a:rPr lang="en-US" sz="1200" i="1" dirty="0"/>
              <a:t>Nature</a:t>
            </a:r>
            <a:r>
              <a:rPr lang="en-US" sz="1200" dirty="0"/>
              <a:t>, 1997; Yi, Huang, Simon, and Doyle, </a:t>
            </a:r>
            <a:r>
              <a:rPr lang="en-US" sz="1200" i="1" dirty="0"/>
              <a:t>PNAS</a:t>
            </a:r>
            <a:r>
              <a:rPr lang="en-US" sz="1200" dirty="0"/>
              <a:t>, 2000.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200722" y="60104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Integral feedback control</a:t>
            </a:r>
          </a:p>
        </p:txBody>
      </p:sp>
    </p:spTree>
    <p:extLst>
      <p:ext uri="{BB962C8B-B14F-4D97-AF65-F5344CB8AC3E}">
        <p14:creationId xmlns:p14="http://schemas.microsoft.com/office/powerpoint/2010/main" val="26470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456B-33F6-939A-9E3B-291FD9EEC371}"/>
              </a:ext>
            </a:extLst>
          </p:cNvPr>
          <p:cNvSpPr txBox="1"/>
          <p:nvPr/>
        </p:nvSpPr>
        <p:spPr>
          <a:xfrm>
            <a:off x="4147930" y="1338469"/>
            <a:ext cx="5122749" cy="390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• </a:t>
            </a:r>
            <a:r>
              <a:rPr lang="en-US" sz="2800" i="1" dirty="0"/>
              <a:t>E. coli</a:t>
            </a:r>
            <a:r>
              <a:rPr lang="en-US" sz="2800" dirty="0"/>
              <a:t> chemotaxis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Yeast regulation of cell volume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Mammalian blood glucose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Dairy cow blood plasma calcium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Plant nitrate homeostasis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•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D0738-6338-0F7C-05FF-772F9E7FB9DA}"/>
              </a:ext>
            </a:extLst>
          </p:cNvPr>
          <p:cNvSpPr txBox="1"/>
          <p:nvPr/>
        </p:nvSpPr>
        <p:spPr>
          <a:xfrm>
            <a:off x="1524000" y="6396336"/>
            <a:ext cx="87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Muzzey, et al., van </a:t>
            </a:r>
            <a:r>
              <a:rPr lang="en-US" sz="1200" dirty="0" err="1"/>
              <a:t>Oudenaarden</a:t>
            </a:r>
            <a:r>
              <a:rPr lang="en-US" sz="1200" dirty="0"/>
              <a:t>, </a:t>
            </a:r>
            <a:r>
              <a:rPr lang="en-US" sz="1200" i="1" dirty="0"/>
              <a:t>Cell</a:t>
            </a:r>
            <a:r>
              <a:rPr lang="en-US" sz="1200" dirty="0"/>
              <a:t>, 2009; Saunders, </a:t>
            </a:r>
            <a:r>
              <a:rPr lang="en-US" sz="1200" dirty="0" err="1"/>
              <a:t>Koeslag</a:t>
            </a:r>
            <a:r>
              <a:rPr lang="en-US" sz="1200" dirty="0"/>
              <a:t>, and Wessels, </a:t>
            </a:r>
            <a:r>
              <a:rPr lang="en-US" sz="1200" i="1" dirty="0"/>
              <a:t>J. </a:t>
            </a:r>
            <a:r>
              <a:rPr lang="en-US" sz="1200" i="1" dirty="0" err="1"/>
              <a:t>Theor</a:t>
            </a:r>
            <a:r>
              <a:rPr lang="en-US" sz="1200" i="1" dirty="0"/>
              <a:t>. Biol.</a:t>
            </a:r>
            <a:r>
              <a:rPr lang="en-US" sz="1200" dirty="0"/>
              <a:t>, 1998; El-Samad, Goff, and Khammash, </a:t>
            </a:r>
            <a:r>
              <a:rPr lang="en-US" sz="1200" i="1" dirty="0"/>
              <a:t>J. </a:t>
            </a:r>
            <a:r>
              <a:rPr lang="en-US" sz="1200" i="1" dirty="0" err="1"/>
              <a:t>Theor</a:t>
            </a:r>
            <a:r>
              <a:rPr lang="en-US" sz="1200" i="1" dirty="0"/>
              <a:t>. Biol.</a:t>
            </a:r>
            <a:r>
              <a:rPr lang="en-US" sz="1200" dirty="0"/>
              <a:t>, 2002; Miller and Smith, </a:t>
            </a:r>
            <a:r>
              <a:rPr lang="en-US" sz="1200" i="1" dirty="0"/>
              <a:t>Annals of Botany</a:t>
            </a:r>
            <a:r>
              <a:rPr lang="en-US" sz="1200" dirty="0"/>
              <a:t>, 2008.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722" y="60104"/>
            <a:ext cx="828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Biological applications of integral feedback control</a:t>
            </a:r>
          </a:p>
        </p:txBody>
      </p:sp>
    </p:spTree>
    <p:extLst>
      <p:ext uri="{BB962C8B-B14F-4D97-AF65-F5344CB8AC3E}">
        <p14:creationId xmlns:p14="http://schemas.microsoft.com/office/powerpoint/2010/main" val="17234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141475-BF5C-8941-50FB-63A2D2543949}"/>
              </a:ext>
            </a:extLst>
          </p:cNvPr>
          <p:cNvGrpSpPr/>
          <p:nvPr/>
        </p:nvGrpSpPr>
        <p:grpSpPr>
          <a:xfrm>
            <a:off x="2130574" y="1000872"/>
            <a:ext cx="2612995" cy="2052228"/>
            <a:chOff x="1173103" y="1587280"/>
            <a:chExt cx="2023719" cy="15894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B0B4BC-26A5-ACCE-4994-E5F14DC56565}"/>
                </a:ext>
              </a:extLst>
            </p:cNvPr>
            <p:cNvSpPr txBox="1"/>
            <p:nvPr/>
          </p:nvSpPr>
          <p:spPr>
            <a:xfrm>
              <a:off x="1173103" y="1722210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A1E4D6-70CB-8699-2C9F-77F98DB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1438594" y="1854278"/>
              <a:ext cx="4460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8DF3FD-7BE9-BCE2-1051-E8C0533EFF79}"/>
                </a:ext>
              </a:extLst>
            </p:cNvPr>
            <p:cNvSpPr txBox="1"/>
            <p:nvPr/>
          </p:nvSpPr>
          <p:spPr>
            <a:xfrm>
              <a:off x="1859972" y="1722210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564DDD-AA7F-AD72-423B-55357FDE2A68}"/>
                </a:ext>
              </a:extLst>
            </p:cNvPr>
            <p:cNvCxnSpPr>
              <a:cxnSpLocks/>
            </p:cNvCxnSpPr>
            <p:nvPr/>
          </p:nvCxnSpPr>
          <p:spPr>
            <a:xfrm>
              <a:off x="2119466" y="1854278"/>
              <a:ext cx="4460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098865-9B2F-B344-B466-7904178546E8}"/>
                </a:ext>
              </a:extLst>
            </p:cNvPr>
            <p:cNvSpPr txBox="1"/>
            <p:nvPr/>
          </p:nvSpPr>
          <p:spPr>
            <a:xfrm>
              <a:off x="2545772" y="1722210"/>
              <a:ext cx="28206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507E14-E147-69A5-E824-73BE3F7921A8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24" y="1994425"/>
              <a:ext cx="0" cy="330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BA244-E563-BB66-547D-A641D78A4187}"/>
                </a:ext>
              </a:extLst>
            </p:cNvPr>
            <p:cNvSpPr txBox="1"/>
            <p:nvPr/>
          </p:nvSpPr>
          <p:spPr>
            <a:xfrm>
              <a:off x="1859972" y="2326624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636619-39A8-A09C-88CC-221ADA971695}"/>
                </a:ext>
              </a:extLst>
            </p:cNvPr>
            <p:cNvSpPr txBox="1"/>
            <p:nvPr/>
          </p:nvSpPr>
          <p:spPr>
            <a:xfrm>
              <a:off x="1845556" y="2890653"/>
              <a:ext cx="28206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1A8DE4-B618-4DEB-0B88-2E1A427468E8}"/>
                </a:ext>
              </a:extLst>
            </p:cNvPr>
            <p:cNvSpPr txBox="1"/>
            <p:nvPr/>
          </p:nvSpPr>
          <p:spPr>
            <a:xfrm>
              <a:off x="1965007" y="1999170"/>
              <a:ext cx="1136219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(1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order)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4B7E979-3FAA-1E86-0482-7697B0975419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24" y="2575193"/>
              <a:ext cx="0" cy="330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1C5917-CAA7-6A28-FB37-5D62802DF9C4}"/>
                </a:ext>
              </a:extLst>
            </p:cNvPr>
            <p:cNvSpPr txBox="1"/>
            <p:nvPr/>
          </p:nvSpPr>
          <p:spPr>
            <a:xfrm>
              <a:off x="1965007" y="2563462"/>
              <a:ext cx="1231815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(0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order)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A991BC-10E8-6C3A-9713-34B01FCB28B3}"/>
                </a:ext>
              </a:extLst>
            </p:cNvPr>
            <p:cNvSpPr txBox="1"/>
            <p:nvPr/>
          </p:nvSpPr>
          <p:spPr>
            <a:xfrm>
              <a:off x="1516046" y="1587280"/>
              <a:ext cx="29820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89ED95-8AEA-43BD-045A-7D0893EA11EC}"/>
                </a:ext>
              </a:extLst>
            </p:cNvPr>
            <p:cNvSpPr txBox="1"/>
            <p:nvPr/>
          </p:nvSpPr>
          <p:spPr>
            <a:xfrm>
              <a:off x="2195666" y="1587280"/>
              <a:ext cx="29820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C8496C4-7C41-074C-0C12-006D0C26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851" y="3724951"/>
            <a:ext cx="3209869" cy="21192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8A14ACB-497E-2308-1E6C-0CFC0FC8BCCB}"/>
              </a:ext>
            </a:extLst>
          </p:cNvPr>
          <p:cNvSpPr txBox="1"/>
          <p:nvPr/>
        </p:nvSpPr>
        <p:spPr>
          <a:xfrm>
            <a:off x="7648933" y="4214759"/>
            <a:ext cx="2252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Increase </a:t>
            </a:r>
            <a:r>
              <a:rPr lang="en-US" i="1" dirty="0"/>
              <a:t>X</a:t>
            </a:r>
            <a:r>
              <a:rPr lang="en-US" dirty="0"/>
              <a:t> at </a:t>
            </a:r>
            <a:r>
              <a:rPr lang="en-US" i="1" dirty="0"/>
              <a:t>t</a:t>
            </a:r>
            <a:r>
              <a:rPr lang="en-US" dirty="0"/>
              <a:t> = 0</a:t>
            </a:r>
          </a:p>
          <a:p>
            <a:r>
              <a:rPr lang="en-US" dirty="0"/>
              <a:t>• Causes </a:t>
            </a:r>
            <a:r>
              <a:rPr lang="en-US" i="1" dirty="0"/>
              <a:t>E</a:t>
            </a:r>
            <a:r>
              <a:rPr lang="en-US" dirty="0"/>
              <a:t> to increase</a:t>
            </a:r>
          </a:p>
          <a:p>
            <a:r>
              <a:rPr lang="en-US" dirty="0"/>
              <a:t>• </a:t>
            </a:r>
            <a:r>
              <a:rPr lang="en-US" i="1" dirty="0"/>
              <a:t>P</a:t>
            </a:r>
            <a:r>
              <a:rPr lang="en-US" dirty="0"/>
              <a:t> integrates </a:t>
            </a:r>
            <a:r>
              <a:rPr lang="en-US" i="1" dirty="0"/>
              <a:t>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DCE7E98-D7ED-53D4-F14D-8502BDEB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457" y="1036712"/>
            <a:ext cx="1774558" cy="4977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6CAC713-2CCC-7D1A-3593-3D9B0D95BBC9}"/>
              </a:ext>
            </a:extLst>
          </p:cNvPr>
          <p:cNvSpPr txBox="1"/>
          <p:nvPr/>
        </p:nvSpPr>
        <p:spPr>
          <a:xfrm>
            <a:off x="5290931" y="1113187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equation: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C49964-F4BB-B90D-357C-CFDB9AFDB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08" y="1605822"/>
            <a:ext cx="1146971" cy="6925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EAA4F3A-3F5A-EC54-1CF8-EFEBB43FE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914" y="2222369"/>
            <a:ext cx="3029736" cy="8439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4ED574D-D0A1-C8F8-3613-3E8EF9BD004E}"/>
              </a:ext>
            </a:extLst>
          </p:cNvPr>
          <p:cNvSpPr txBox="1"/>
          <p:nvPr/>
        </p:nvSpPr>
        <p:spPr>
          <a:xfrm>
            <a:off x="5310811" y="1749765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Stationary value: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16512D-1875-2ACE-5861-DF6AF1203912}"/>
              </a:ext>
            </a:extLst>
          </p:cNvPr>
          <p:cNvSpPr txBox="1"/>
          <p:nvPr/>
        </p:nvSpPr>
        <p:spPr>
          <a:xfrm>
            <a:off x="5310811" y="2474941"/>
            <a:ext cx="169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is the integral: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0722" y="60104"/>
            <a:ext cx="777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Integrator: flux-restriction network (open loop)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6512D-1875-2ACE-5861-DF6AF1203912}"/>
              </a:ext>
            </a:extLst>
          </p:cNvPr>
          <p:cNvSpPr txBox="1"/>
          <p:nvPr/>
        </p:nvSpPr>
        <p:spPr>
          <a:xfrm>
            <a:off x="6918855" y="3148345"/>
            <a:ext cx="462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</a:t>
            </a:r>
            <a:r>
              <a:rPr lang="en-US" dirty="0" smtClean="0"/>
              <a:t>is integrating the error between the current E</a:t>
            </a:r>
          </a:p>
          <a:p>
            <a:r>
              <a:rPr lang="en-US" dirty="0" smtClean="0"/>
              <a:t> and the steady state level of 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16512D-1875-2ACE-5861-DF6AF1203912}"/>
              </a:ext>
            </a:extLst>
          </p:cNvPr>
          <p:cNvSpPr txBox="1"/>
          <p:nvPr/>
        </p:nvSpPr>
        <p:spPr>
          <a:xfrm>
            <a:off x="157754" y="3148345"/>
            <a:ext cx="2650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call P neutrally stable </a:t>
            </a:r>
          </a:p>
          <a:p>
            <a:r>
              <a:rPr lang="en-US" dirty="0" smtClean="0"/>
              <a:t>because it can take on any</a:t>
            </a:r>
          </a:p>
          <a:p>
            <a:r>
              <a:rPr lang="en-US" dirty="0" smtClean="0"/>
              <a:t>value at steady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141475-BF5C-8941-50FB-63A2D2543949}"/>
              </a:ext>
            </a:extLst>
          </p:cNvPr>
          <p:cNvGrpSpPr/>
          <p:nvPr/>
        </p:nvGrpSpPr>
        <p:grpSpPr>
          <a:xfrm>
            <a:off x="2130574" y="956482"/>
            <a:ext cx="2612995" cy="2052228"/>
            <a:chOff x="1173103" y="1587280"/>
            <a:chExt cx="2023719" cy="15894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B0B4BC-26A5-ACCE-4994-E5F14DC56565}"/>
                </a:ext>
              </a:extLst>
            </p:cNvPr>
            <p:cNvSpPr txBox="1"/>
            <p:nvPr/>
          </p:nvSpPr>
          <p:spPr>
            <a:xfrm>
              <a:off x="1173103" y="1722210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A1E4D6-70CB-8699-2C9F-77F98DB1A1F4}"/>
                </a:ext>
              </a:extLst>
            </p:cNvPr>
            <p:cNvCxnSpPr>
              <a:cxnSpLocks/>
            </p:cNvCxnSpPr>
            <p:nvPr/>
          </p:nvCxnSpPr>
          <p:spPr>
            <a:xfrm>
              <a:off x="1438594" y="1854278"/>
              <a:ext cx="4460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8DF3FD-7BE9-BCE2-1051-E8C0533EFF79}"/>
                </a:ext>
              </a:extLst>
            </p:cNvPr>
            <p:cNvSpPr txBox="1"/>
            <p:nvPr/>
          </p:nvSpPr>
          <p:spPr>
            <a:xfrm>
              <a:off x="1859972" y="1722210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564DDD-AA7F-AD72-423B-55357FDE2A68}"/>
                </a:ext>
              </a:extLst>
            </p:cNvPr>
            <p:cNvCxnSpPr>
              <a:cxnSpLocks/>
            </p:cNvCxnSpPr>
            <p:nvPr/>
          </p:nvCxnSpPr>
          <p:spPr>
            <a:xfrm>
              <a:off x="2119466" y="1854278"/>
              <a:ext cx="4460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098865-9B2F-B344-B466-7904178546E8}"/>
                </a:ext>
              </a:extLst>
            </p:cNvPr>
            <p:cNvSpPr txBox="1"/>
            <p:nvPr/>
          </p:nvSpPr>
          <p:spPr>
            <a:xfrm>
              <a:off x="2545772" y="1722210"/>
              <a:ext cx="28206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507E14-E147-69A5-E824-73BE3F7921A8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24" y="1994425"/>
              <a:ext cx="0" cy="330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BA244-E563-BB66-547D-A641D78A4187}"/>
                </a:ext>
              </a:extLst>
            </p:cNvPr>
            <p:cNvSpPr txBox="1"/>
            <p:nvPr/>
          </p:nvSpPr>
          <p:spPr>
            <a:xfrm>
              <a:off x="1859972" y="2326624"/>
              <a:ext cx="262204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636619-39A8-A09C-88CC-221ADA971695}"/>
                </a:ext>
              </a:extLst>
            </p:cNvPr>
            <p:cNvSpPr txBox="1"/>
            <p:nvPr/>
          </p:nvSpPr>
          <p:spPr>
            <a:xfrm>
              <a:off x="1845556" y="2890653"/>
              <a:ext cx="28206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1A8DE4-B618-4DEB-0B88-2E1A427468E8}"/>
                </a:ext>
              </a:extLst>
            </p:cNvPr>
            <p:cNvSpPr txBox="1"/>
            <p:nvPr/>
          </p:nvSpPr>
          <p:spPr>
            <a:xfrm>
              <a:off x="1965007" y="1999170"/>
              <a:ext cx="1136219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(1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order)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4B7E979-3FAA-1E86-0482-7697B0975419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24" y="2575193"/>
              <a:ext cx="0" cy="330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1C5917-CAA7-6A28-FB37-5D62802DF9C4}"/>
                </a:ext>
              </a:extLst>
            </p:cNvPr>
            <p:cNvSpPr txBox="1"/>
            <p:nvPr/>
          </p:nvSpPr>
          <p:spPr>
            <a:xfrm>
              <a:off x="1965007" y="2563462"/>
              <a:ext cx="1231815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(0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order)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A991BC-10E8-6C3A-9713-34B01FCB28B3}"/>
                </a:ext>
              </a:extLst>
            </p:cNvPr>
            <p:cNvSpPr txBox="1"/>
            <p:nvPr/>
          </p:nvSpPr>
          <p:spPr>
            <a:xfrm>
              <a:off x="1516046" y="1587280"/>
              <a:ext cx="29820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89ED95-8AEA-43BD-045A-7D0893EA11EC}"/>
                </a:ext>
              </a:extLst>
            </p:cNvPr>
            <p:cNvSpPr txBox="1"/>
            <p:nvPr/>
          </p:nvSpPr>
          <p:spPr>
            <a:xfrm>
              <a:off x="2195666" y="1587280"/>
              <a:ext cx="298208" cy="28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8A14ACB-497E-2308-1E6C-0CFC0FC8BCCB}"/>
              </a:ext>
            </a:extLst>
          </p:cNvPr>
          <p:cNvSpPr txBox="1"/>
          <p:nvPr/>
        </p:nvSpPr>
        <p:spPr>
          <a:xfrm>
            <a:off x="7219122" y="3925956"/>
            <a:ext cx="444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Increase </a:t>
            </a:r>
            <a:r>
              <a:rPr lang="en-US" sz="2000" i="1" dirty="0"/>
              <a:t>X</a:t>
            </a:r>
            <a:r>
              <a:rPr lang="en-US" sz="2000" dirty="0"/>
              <a:t> at </a:t>
            </a:r>
            <a:r>
              <a:rPr lang="en-US" sz="2000" i="1" dirty="0"/>
              <a:t>t</a:t>
            </a:r>
            <a:r>
              <a:rPr lang="en-US" sz="2000" dirty="0"/>
              <a:t> = 0</a:t>
            </a:r>
          </a:p>
          <a:p>
            <a:r>
              <a:rPr lang="en-US" sz="2000" dirty="0"/>
              <a:t>• Causes </a:t>
            </a:r>
            <a:r>
              <a:rPr lang="en-US" sz="2000" i="1" dirty="0"/>
              <a:t>E</a:t>
            </a:r>
            <a:r>
              <a:rPr lang="en-US" sz="2000" dirty="0"/>
              <a:t> to increase</a:t>
            </a:r>
          </a:p>
          <a:p>
            <a:r>
              <a:rPr lang="en-US" sz="2000" dirty="0"/>
              <a:t>• </a:t>
            </a:r>
            <a:r>
              <a:rPr lang="en-US" sz="2000" i="1" dirty="0"/>
              <a:t>P</a:t>
            </a:r>
            <a:r>
              <a:rPr lang="en-US" sz="2000" dirty="0"/>
              <a:t> integrates </a:t>
            </a:r>
            <a:r>
              <a:rPr lang="en-US" sz="2000" i="1" dirty="0"/>
              <a:t>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• Feedback decreases </a:t>
            </a:r>
            <a:r>
              <a:rPr lang="en-US" sz="2000" dirty="0" smtClean="0">
                <a:solidFill>
                  <a:srgbClr val="FF0000"/>
                </a:solidFill>
              </a:rPr>
              <a:t>E back </a:t>
            </a:r>
            <a:r>
              <a:rPr lang="en-US" sz="2000" dirty="0">
                <a:solidFill>
                  <a:srgbClr val="FF0000"/>
                </a:solidFill>
              </a:rPr>
              <a:t>to </a:t>
            </a:r>
            <a:r>
              <a:rPr lang="en-US" sz="2000" dirty="0">
                <a:solidFill>
                  <a:srgbClr val="FF0000"/>
                </a:solidFill>
              </a:rPr>
              <a:t>setpoint.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DCE7E98-D7ED-53D4-F14D-8502BDEB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57" y="1036712"/>
            <a:ext cx="1774558" cy="4977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6CAC713-2CCC-7D1A-3593-3D9B0D95BBC9}"/>
              </a:ext>
            </a:extLst>
          </p:cNvPr>
          <p:cNvSpPr txBox="1"/>
          <p:nvPr/>
        </p:nvSpPr>
        <p:spPr>
          <a:xfrm>
            <a:off x="5290931" y="1113187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equation: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C49964-F4BB-B90D-357C-CFDB9AFD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08" y="1536150"/>
            <a:ext cx="1146971" cy="6925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EAA4F3A-3F5A-EC54-1CF8-EFEBB43FE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14" y="2204954"/>
            <a:ext cx="3029736" cy="8439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4ED574D-D0A1-C8F8-3613-3E8EF9BD004E}"/>
              </a:ext>
            </a:extLst>
          </p:cNvPr>
          <p:cNvSpPr txBox="1"/>
          <p:nvPr/>
        </p:nvSpPr>
        <p:spPr>
          <a:xfrm>
            <a:off x="5310810" y="1706220"/>
            <a:ext cx="15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Setpoint</a:t>
            </a:r>
            <a:r>
              <a:rPr lang="en-US" dirty="0"/>
              <a:t> value: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16512D-1875-2ACE-5861-DF6AF1203912}"/>
              </a:ext>
            </a:extLst>
          </p:cNvPr>
          <p:cNvSpPr txBox="1"/>
          <p:nvPr/>
        </p:nvSpPr>
        <p:spPr>
          <a:xfrm>
            <a:off x="5310811" y="2440106"/>
            <a:ext cx="169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is the integral: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37432F-23DF-1FEF-A56F-124D1A913F12}"/>
              </a:ext>
            </a:extLst>
          </p:cNvPr>
          <p:cNvGrpSpPr/>
          <p:nvPr/>
        </p:nvGrpSpPr>
        <p:grpSpPr>
          <a:xfrm>
            <a:off x="2587488" y="1421296"/>
            <a:ext cx="447260" cy="705678"/>
            <a:chOff x="1063488" y="1461052"/>
            <a:chExt cx="447260" cy="665922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4DC6648-2E49-3F9E-E0D1-6233F6A03ED5}"/>
                </a:ext>
              </a:extLst>
            </p:cNvPr>
            <p:cNvSpPr/>
            <p:nvPr/>
          </p:nvSpPr>
          <p:spPr>
            <a:xfrm>
              <a:off x="1172817" y="1470991"/>
              <a:ext cx="337931" cy="655983"/>
            </a:xfrm>
            <a:custGeom>
              <a:avLst/>
              <a:gdLst>
                <a:gd name="connsiteX0" fmla="*/ 337931 w 337931"/>
                <a:gd name="connsiteY0" fmla="*/ 655983 h 655983"/>
                <a:gd name="connsiteX1" fmla="*/ 0 w 337931"/>
                <a:gd name="connsiteY1" fmla="*/ 655983 h 655983"/>
                <a:gd name="connsiteX2" fmla="*/ 0 w 337931"/>
                <a:gd name="connsiteY2" fmla="*/ 0 h 6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931" h="655983">
                  <a:moveTo>
                    <a:pt x="337931" y="655983"/>
                  </a:moveTo>
                  <a:lnTo>
                    <a:pt x="0" y="65598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48AD96-5300-9758-020F-4514C576CE38}"/>
                </a:ext>
              </a:extLst>
            </p:cNvPr>
            <p:cNvCxnSpPr/>
            <p:nvPr/>
          </p:nvCxnSpPr>
          <p:spPr bwMode="auto">
            <a:xfrm>
              <a:off x="1063488" y="1461052"/>
              <a:ext cx="2484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48B593-733B-2D4D-AA0D-3708EDEC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527" y="3555988"/>
            <a:ext cx="3394526" cy="224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B9F922-869A-324A-1637-D296FA9DC15E}"/>
              </a:ext>
            </a:extLst>
          </p:cNvPr>
          <p:cNvSpPr txBox="1"/>
          <p:nvPr/>
        </p:nvSpPr>
        <p:spPr>
          <a:xfrm>
            <a:off x="2766392" y="6182139"/>
            <a:ext cx="525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it’s exact?  Answer: The </a:t>
            </a:r>
            <a:r>
              <a:rPr lang="en-US" i="1" dirty="0"/>
              <a:t>E</a:t>
            </a:r>
            <a:r>
              <a:rPr lang="en-US" baseline="-25000" dirty="0"/>
              <a:t>0</a:t>
            </a:r>
            <a:r>
              <a:rPr lang="en-US" dirty="0"/>
              <a:t> equation.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00722" y="60104"/>
            <a:ext cx="895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Integral feedback control: flux-restriction (closed loop)</a:t>
            </a:r>
          </a:p>
        </p:txBody>
      </p:sp>
    </p:spTree>
    <p:extLst>
      <p:ext uri="{BB962C8B-B14F-4D97-AF65-F5344CB8AC3E}">
        <p14:creationId xmlns:p14="http://schemas.microsoft.com/office/powerpoint/2010/main" val="18777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60C77A2C-886B-C3C5-E9AE-07ACF4D8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1301750"/>
            <a:ext cx="464185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2FFDC9C-8A15-A92B-EB16-15D55AF1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2982914"/>
            <a:ext cx="2225675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722" y="41877"/>
            <a:ext cx="735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6502 Microprocessor at the transistor level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091371" y="2503503"/>
            <a:ext cx="2512380" cy="2512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</p:cNvCxnSpPr>
          <p:nvPr/>
        </p:nvCxnSpPr>
        <p:spPr>
          <a:xfrm flipV="1">
            <a:off x="3347561" y="1731146"/>
            <a:ext cx="4846528" cy="77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338004" y="1784412"/>
            <a:ext cx="4953740" cy="329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E80A4F0-574D-8D54-BE1A-CEFCDB1A8BC3}"/>
              </a:ext>
            </a:extLst>
          </p:cNvPr>
          <p:cNvGrpSpPr/>
          <p:nvPr/>
        </p:nvGrpSpPr>
        <p:grpSpPr>
          <a:xfrm>
            <a:off x="2943333" y="820389"/>
            <a:ext cx="6497165" cy="3939084"/>
            <a:chOff x="157063" y="1536007"/>
            <a:chExt cx="6497165" cy="3939084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796C15C7-EB2D-C690-437E-2E243B845A59}"/>
                </a:ext>
              </a:extLst>
            </p:cNvPr>
            <p:cNvGrpSpPr/>
            <p:nvPr/>
          </p:nvGrpSpPr>
          <p:grpSpPr>
            <a:xfrm>
              <a:off x="233680" y="3782129"/>
              <a:ext cx="2429689" cy="1692962"/>
              <a:chOff x="559648" y="1166750"/>
              <a:chExt cx="2429689" cy="1692962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4E3B5A9-F69E-FE39-162A-9E291C9D0680}"/>
                  </a:ext>
                </a:extLst>
              </p:cNvPr>
              <p:cNvSpPr txBox="1"/>
              <p:nvPr/>
            </p:nvSpPr>
            <p:spPr>
              <a:xfrm>
                <a:off x="917559" y="1174245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E30CC2E0-CE07-3289-D2A7-9A215BC81262}"/>
                  </a:ext>
                </a:extLst>
              </p:cNvPr>
              <p:cNvSpPr txBox="1"/>
              <p:nvPr/>
            </p:nvSpPr>
            <p:spPr>
              <a:xfrm>
                <a:off x="1934140" y="1166750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5836649A-E9D6-A3F1-D9FA-6C67FD3F2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8633" y="1515822"/>
                <a:ext cx="0" cy="27551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B84C3974-E29D-785E-C361-D1490A36DD1A}"/>
                  </a:ext>
                </a:extLst>
              </p:cNvPr>
              <p:cNvSpPr txBox="1"/>
              <p:nvPr/>
            </p:nvSpPr>
            <p:spPr>
              <a:xfrm>
                <a:off x="1999014" y="1679186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E916BCE3-ADC1-6427-0D9E-21B347EAB0D7}"/>
                  </a:ext>
                </a:extLst>
              </p:cNvPr>
              <p:cNvSpPr txBox="1"/>
              <p:nvPr/>
            </p:nvSpPr>
            <p:spPr>
              <a:xfrm>
                <a:off x="1991290" y="258271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3354EE3F-FFD1-8C15-A582-7C2DBB367952}"/>
                  </a:ext>
                </a:extLst>
              </p:cNvPr>
              <p:cNvGrpSpPr/>
              <p:nvPr/>
            </p:nvGrpSpPr>
            <p:grpSpPr>
              <a:xfrm>
                <a:off x="1892603" y="1884488"/>
                <a:ext cx="478458" cy="763020"/>
                <a:chOff x="1892602" y="1884487"/>
                <a:chExt cx="509019" cy="932671"/>
              </a:xfrm>
            </p:grpSpPr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F9CB1FAC-FC74-727B-E264-9FB8C63E5EE1}"/>
                    </a:ext>
                  </a:extLst>
                </p:cNvPr>
                <p:cNvSpPr/>
                <p:nvPr/>
              </p:nvSpPr>
              <p:spPr>
                <a:xfrm rot="5400000">
                  <a:off x="1842575" y="2258113"/>
                  <a:ext cx="916221" cy="201870"/>
                </a:xfrm>
                <a:custGeom>
                  <a:avLst/>
                  <a:gdLst>
                    <a:gd name="connsiteX0" fmla="*/ 0 w 1205552"/>
                    <a:gd name="connsiteY0" fmla="*/ 241170 h 241170"/>
                    <a:gd name="connsiteX1" fmla="*/ 568657 w 1205552"/>
                    <a:gd name="connsiteY1" fmla="*/ 59 h 241170"/>
                    <a:gd name="connsiteX2" fmla="*/ 1205552 w 1205552"/>
                    <a:gd name="connsiteY2" fmla="*/ 222973 h 241170"/>
                    <a:gd name="connsiteX0" fmla="*/ 0 w 1205552"/>
                    <a:gd name="connsiteY0" fmla="*/ 236625 h 236625"/>
                    <a:gd name="connsiteX1" fmla="*/ 623248 w 1205552"/>
                    <a:gd name="connsiteY1" fmla="*/ 63 h 236625"/>
                    <a:gd name="connsiteX2" fmla="*/ 1205552 w 1205552"/>
                    <a:gd name="connsiteY2" fmla="*/ 218428 h 236625"/>
                    <a:gd name="connsiteX0" fmla="*/ 0 w 1205552"/>
                    <a:gd name="connsiteY0" fmla="*/ 236625 h 236625"/>
                    <a:gd name="connsiteX1" fmla="*/ 586854 w 1205552"/>
                    <a:gd name="connsiteY1" fmla="*/ 63 h 236625"/>
                    <a:gd name="connsiteX2" fmla="*/ 1205552 w 1205552"/>
                    <a:gd name="connsiteY2" fmla="*/ 218428 h 236625"/>
                    <a:gd name="connsiteX0" fmla="*/ 0 w 1205552"/>
                    <a:gd name="connsiteY0" fmla="*/ 236609 h 255221"/>
                    <a:gd name="connsiteX1" fmla="*/ 586854 w 1205552"/>
                    <a:gd name="connsiteY1" fmla="*/ 47 h 255221"/>
                    <a:gd name="connsiteX2" fmla="*/ 1205552 w 1205552"/>
                    <a:gd name="connsiteY2" fmla="*/ 255221 h 255221"/>
                    <a:gd name="connsiteX0" fmla="*/ 0 w 1205552"/>
                    <a:gd name="connsiteY0" fmla="*/ 231353 h 249965"/>
                    <a:gd name="connsiteX1" fmla="*/ 618699 w 1205552"/>
                    <a:gd name="connsiteY1" fmla="*/ 49 h 249965"/>
                    <a:gd name="connsiteX2" fmla="*/ 1205552 w 1205552"/>
                    <a:gd name="connsiteY2" fmla="*/ 249965 h 249965"/>
                    <a:gd name="connsiteX0" fmla="*/ 0 w 1205552"/>
                    <a:gd name="connsiteY0" fmla="*/ 231304 h 249916"/>
                    <a:gd name="connsiteX1" fmla="*/ 618699 w 1205552"/>
                    <a:gd name="connsiteY1" fmla="*/ 0 h 249916"/>
                    <a:gd name="connsiteX2" fmla="*/ 1205552 w 1205552"/>
                    <a:gd name="connsiteY2" fmla="*/ 249916 h 249916"/>
                    <a:gd name="connsiteX0" fmla="*/ 0 w 1205552"/>
                    <a:gd name="connsiteY0" fmla="*/ 231637 h 250249"/>
                    <a:gd name="connsiteX1" fmla="*/ 618699 w 1205552"/>
                    <a:gd name="connsiteY1" fmla="*/ 333 h 250249"/>
                    <a:gd name="connsiteX2" fmla="*/ 1205552 w 1205552"/>
                    <a:gd name="connsiteY2" fmla="*/ 250249 h 25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5552" h="250249">
                      <a:moveTo>
                        <a:pt x="0" y="231637"/>
                      </a:moveTo>
                      <a:cubicBezTo>
                        <a:pt x="183866" y="112598"/>
                        <a:pt x="417774" y="-7151"/>
                        <a:pt x="618699" y="333"/>
                      </a:cubicBezTo>
                      <a:cubicBezTo>
                        <a:pt x="819624" y="7817"/>
                        <a:pt x="987567" y="137275"/>
                        <a:pt x="1205552" y="25024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4889BAFE-A8E7-F712-9A7D-FD073DDCFCB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1535426" y="2241663"/>
                  <a:ext cx="916221" cy="201870"/>
                </a:xfrm>
                <a:custGeom>
                  <a:avLst/>
                  <a:gdLst>
                    <a:gd name="connsiteX0" fmla="*/ 0 w 1205552"/>
                    <a:gd name="connsiteY0" fmla="*/ 241170 h 241170"/>
                    <a:gd name="connsiteX1" fmla="*/ 568657 w 1205552"/>
                    <a:gd name="connsiteY1" fmla="*/ 59 h 241170"/>
                    <a:gd name="connsiteX2" fmla="*/ 1205552 w 1205552"/>
                    <a:gd name="connsiteY2" fmla="*/ 222973 h 241170"/>
                    <a:gd name="connsiteX0" fmla="*/ 0 w 1205552"/>
                    <a:gd name="connsiteY0" fmla="*/ 236625 h 236625"/>
                    <a:gd name="connsiteX1" fmla="*/ 623248 w 1205552"/>
                    <a:gd name="connsiteY1" fmla="*/ 63 h 236625"/>
                    <a:gd name="connsiteX2" fmla="*/ 1205552 w 1205552"/>
                    <a:gd name="connsiteY2" fmla="*/ 218428 h 236625"/>
                    <a:gd name="connsiteX0" fmla="*/ 0 w 1205552"/>
                    <a:gd name="connsiteY0" fmla="*/ 236625 h 236625"/>
                    <a:gd name="connsiteX1" fmla="*/ 586854 w 1205552"/>
                    <a:gd name="connsiteY1" fmla="*/ 63 h 236625"/>
                    <a:gd name="connsiteX2" fmla="*/ 1205552 w 1205552"/>
                    <a:gd name="connsiteY2" fmla="*/ 218428 h 236625"/>
                    <a:gd name="connsiteX0" fmla="*/ 0 w 1205552"/>
                    <a:gd name="connsiteY0" fmla="*/ 236609 h 255221"/>
                    <a:gd name="connsiteX1" fmla="*/ 586854 w 1205552"/>
                    <a:gd name="connsiteY1" fmla="*/ 47 h 255221"/>
                    <a:gd name="connsiteX2" fmla="*/ 1205552 w 1205552"/>
                    <a:gd name="connsiteY2" fmla="*/ 255221 h 255221"/>
                    <a:gd name="connsiteX0" fmla="*/ 0 w 1205552"/>
                    <a:gd name="connsiteY0" fmla="*/ 231353 h 249965"/>
                    <a:gd name="connsiteX1" fmla="*/ 618699 w 1205552"/>
                    <a:gd name="connsiteY1" fmla="*/ 49 h 249965"/>
                    <a:gd name="connsiteX2" fmla="*/ 1205552 w 1205552"/>
                    <a:gd name="connsiteY2" fmla="*/ 249965 h 249965"/>
                    <a:gd name="connsiteX0" fmla="*/ 0 w 1205552"/>
                    <a:gd name="connsiteY0" fmla="*/ 231304 h 249916"/>
                    <a:gd name="connsiteX1" fmla="*/ 618699 w 1205552"/>
                    <a:gd name="connsiteY1" fmla="*/ 0 h 249916"/>
                    <a:gd name="connsiteX2" fmla="*/ 1205552 w 1205552"/>
                    <a:gd name="connsiteY2" fmla="*/ 249916 h 249916"/>
                    <a:gd name="connsiteX0" fmla="*/ 0 w 1205552"/>
                    <a:gd name="connsiteY0" fmla="*/ 231637 h 250249"/>
                    <a:gd name="connsiteX1" fmla="*/ 618699 w 1205552"/>
                    <a:gd name="connsiteY1" fmla="*/ 333 h 250249"/>
                    <a:gd name="connsiteX2" fmla="*/ 1205552 w 1205552"/>
                    <a:gd name="connsiteY2" fmla="*/ 250249 h 25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5552" h="250249">
                      <a:moveTo>
                        <a:pt x="0" y="231637"/>
                      </a:moveTo>
                      <a:cubicBezTo>
                        <a:pt x="183866" y="112598"/>
                        <a:pt x="417774" y="-7151"/>
                        <a:pt x="618699" y="333"/>
                      </a:cubicBezTo>
                      <a:cubicBezTo>
                        <a:pt x="819624" y="7817"/>
                        <a:pt x="987567" y="137275"/>
                        <a:pt x="1205552" y="25024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BB60A523-5816-F8D3-2F75-F3702733B3C9}"/>
                  </a:ext>
                </a:extLst>
              </p:cNvPr>
              <p:cNvSpPr txBox="1"/>
              <p:nvPr/>
            </p:nvSpPr>
            <p:spPr>
              <a:xfrm>
                <a:off x="2321553" y="2092782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B3968F08-8D45-7109-0FE3-3929E5D0AE3A}"/>
                  </a:ext>
                </a:extLst>
              </p:cNvPr>
              <p:cNvSpPr txBox="1"/>
              <p:nvPr/>
            </p:nvSpPr>
            <p:spPr>
              <a:xfrm>
                <a:off x="1635739" y="2084941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9D72448B-D526-E832-87C9-3DAB2D3E00BA}"/>
                  </a:ext>
                </a:extLst>
              </p:cNvPr>
              <p:cNvSpPr txBox="1"/>
              <p:nvPr/>
            </p:nvSpPr>
            <p:spPr>
              <a:xfrm>
                <a:off x="1680234" y="128417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DD85271E-0FE1-3F72-3F50-DA15D17BFCE1}"/>
                  </a:ext>
                </a:extLst>
              </p:cNvPr>
              <p:cNvSpPr txBox="1"/>
              <p:nvPr/>
            </p:nvSpPr>
            <p:spPr>
              <a:xfrm>
                <a:off x="559648" y="128417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21F56D92-BC0C-5A5D-A892-0AE99031E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506" y="1435666"/>
                <a:ext cx="92189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ECDB9DA2-E86F-640C-E89A-DD2C6A8DC501}"/>
                  </a:ext>
                </a:extLst>
              </p:cNvPr>
              <p:cNvGrpSpPr/>
              <p:nvPr/>
            </p:nvGrpSpPr>
            <p:grpSpPr>
              <a:xfrm>
                <a:off x="1008653" y="1477956"/>
                <a:ext cx="1043431" cy="1249295"/>
                <a:chOff x="1235440" y="4359248"/>
                <a:chExt cx="1454046" cy="1105525"/>
              </a:xfrm>
            </p:grpSpPr>
            <p:cxnSp>
              <p:nvCxnSpPr>
                <p:cNvPr id="395" name="Straight Arrow Connector 394">
                  <a:extLst>
                    <a:ext uri="{FF2B5EF4-FFF2-40B4-BE49-F238E27FC236}">
                      <a16:creationId xmlns:a16="http://schemas.microsoft.com/office/drawing/2014/main" id="{0E1838AE-D6F9-C85A-F61F-4DDB1647D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5440" y="4359248"/>
                  <a:ext cx="164891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ysDot"/>
                  <a:miter lim="800000"/>
                  <a:tailEnd type="none"/>
                </a:ln>
                <a:effectLst/>
              </p:spPr>
            </p:cxn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CA426718-AC69-A42A-66E5-BD6CF36D9F15}"/>
                    </a:ext>
                  </a:extLst>
                </p:cNvPr>
                <p:cNvSpPr/>
                <p:nvPr/>
              </p:nvSpPr>
              <p:spPr>
                <a:xfrm>
                  <a:off x="1310391" y="4362996"/>
                  <a:ext cx="1379095" cy="1101777"/>
                </a:xfrm>
                <a:custGeom>
                  <a:avLst/>
                  <a:gdLst>
                    <a:gd name="connsiteX0" fmla="*/ 1341619 w 1341619"/>
                    <a:gd name="connsiteY0" fmla="*/ 674558 h 1266669"/>
                    <a:gd name="connsiteX1" fmla="*/ 1341619 w 1341619"/>
                    <a:gd name="connsiteY1" fmla="*/ 1266669 h 1266669"/>
                    <a:gd name="connsiteX2" fmla="*/ 7495 w 1341619"/>
                    <a:gd name="connsiteY2" fmla="*/ 1266669 h 1266669"/>
                    <a:gd name="connsiteX3" fmla="*/ 0 w 1341619"/>
                    <a:gd name="connsiteY3" fmla="*/ 0 h 1266669"/>
                    <a:gd name="connsiteX0" fmla="*/ 1341619 w 1341619"/>
                    <a:gd name="connsiteY0" fmla="*/ 674558 h 1266669"/>
                    <a:gd name="connsiteX1" fmla="*/ 1341619 w 1341619"/>
                    <a:gd name="connsiteY1" fmla="*/ 1266669 h 1266669"/>
                    <a:gd name="connsiteX2" fmla="*/ 7495 w 1341619"/>
                    <a:gd name="connsiteY2" fmla="*/ 1266669 h 1266669"/>
                    <a:gd name="connsiteX3" fmla="*/ 0 w 1341619"/>
                    <a:gd name="connsiteY3" fmla="*/ 0 h 1266669"/>
                    <a:gd name="connsiteX0" fmla="*/ 1342340 w 1342340"/>
                    <a:gd name="connsiteY0" fmla="*/ 674558 h 1266669"/>
                    <a:gd name="connsiteX1" fmla="*/ 1342340 w 1342340"/>
                    <a:gd name="connsiteY1" fmla="*/ 1266669 h 1266669"/>
                    <a:gd name="connsiteX2" fmla="*/ 720 w 1342340"/>
                    <a:gd name="connsiteY2" fmla="*/ 1266669 h 1266669"/>
                    <a:gd name="connsiteX3" fmla="*/ 721 w 1342340"/>
                    <a:gd name="connsiteY3" fmla="*/ 0 h 1266669"/>
                    <a:gd name="connsiteX0" fmla="*/ 1342340 w 1342340"/>
                    <a:gd name="connsiteY0" fmla="*/ 812427 h 1266669"/>
                    <a:gd name="connsiteX1" fmla="*/ 1342340 w 1342340"/>
                    <a:gd name="connsiteY1" fmla="*/ 1266669 h 1266669"/>
                    <a:gd name="connsiteX2" fmla="*/ 720 w 1342340"/>
                    <a:gd name="connsiteY2" fmla="*/ 1266669 h 1266669"/>
                    <a:gd name="connsiteX3" fmla="*/ 721 w 1342340"/>
                    <a:gd name="connsiteY3" fmla="*/ 0 h 1266669"/>
                    <a:gd name="connsiteX0" fmla="*/ 1342340 w 1342340"/>
                    <a:gd name="connsiteY0" fmla="*/ 1266669 h 1266669"/>
                    <a:gd name="connsiteX1" fmla="*/ 720 w 1342340"/>
                    <a:gd name="connsiteY1" fmla="*/ 1266669 h 1266669"/>
                    <a:gd name="connsiteX2" fmla="*/ 721 w 1342340"/>
                    <a:gd name="connsiteY2" fmla="*/ 0 h 1266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2340" h="1266669">
                      <a:moveTo>
                        <a:pt x="1342340" y="1266669"/>
                      </a:moveTo>
                      <a:lnTo>
                        <a:pt x="720" y="1266669"/>
                      </a:lnTo>
                      <a:cubicBezTo>
                        <a:pt x="-1778" y="844446"/>
                        <a:pt x="3219" y="422223"/>
                        <a:pt x="721" y="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ysDot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FC243902-D4D0-BB55-F598-832336B6A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748" y="1428167"/>
                <a:ext cx="35976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C04147E6-D761-9951-C698-CBDA09FC1B13}"/>
                  </a:ext>
                </a:extLst>
              </p:cNvPr>
              <p:cNvSpPr txBox="1"/>
              <p:nvPr/>
            </p:nvSpPr>
            <p:spPr>
              <a:xfrm>
                <a:off x="2251044" y="1284173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40232CE6-7038-67ED-C9C0-052D9FD5F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8234" y="1813402"/>
                <a:ext cx="49144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D144FB6-FE49-5325-6148-2A0F2BA5B4F1}"/>
                  </a:ext>
                </a:extLst>
              </p:cNvPr>
              <p:cNvSpPr txBox="1"/>
              <p:nvPr/>
            </p:nvSpPr>
            <p:spPr>
              <a:xfrm>
                <a:off x="1308937" y="166726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2BD69FF-9B21-9484-0F31-5FCE992D2650}"/>
                  </a:ext>
                </a:extLst>
              </p:cNvPr>
              <p:cNvSpPr txBox="1"/>
              <p:nvPr/>
            </p:nvSpPr>
            <p:spPr>
              <a:xfrm>
                <a:off x="2684445" y="1675077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B852B82D-71B2-C314-2D5F-EE481D230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2875" y="1813402"/>
                <a:ext cx="49144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73241613-9764-E985-90D2-53B6E6545C11}"/>
                  </a:ext>
                </a:extLst>
              </p:cNvPr>
              <p:cNvSpPr txBox="1"/>
              <p:nvPr/>
            </p:nvSpPr>
            <p:spPr>
              <a:xfrm>
                <a:off x="1515181" y="17727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8833ABD0-427A-4813-51B6-D01BBFB22342}"/>
                  </a:ext>
                </a:extLst>
              </p:cNvPr>
              <p:cNvSpPr txBox="1"/>
              <p:nvPr/>
            </p:nvSpPr>
            <p:spPr>
              <a:xfrm>
                <a:off x="2153018" y="1551123"/>
                <a:ext cx="6110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F384A5FA-EF32-2150-FFC6-3C0D4ECCA345}"/>
                </a:ext>
              </a:extLst>
            </p:cNvPr>
            <p:cNvGrpSpPr/>
            <p:nvPr/>
          </p:nvGrpSpPr>
          <p:grpSpPr>
            <a:xfrm>
              <a:off x="4147880" y="1781363"/>
              <a:ext cx="2429689" cy="951155"/>
              <a:chOff x="3585519" y="1229498"/>
              <a:chExt cx="2429689" cy="951155"/>
            </a:xfrm>
          </p:grpSpPr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29CEA48D-7058-2B17-2030-8748B172B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4504" y="1578570"/>
                <a:ext cx="0" cy="27551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51AF5C84-2A4F-9754-D9AE-EEED1DA4AF6D}"/>
                  </a:ext>
                </a:extLst>
              </p:cNvPr>
              <p:cNvSpPr txBox="1"/>
              <p:nvPr/>
            </p:nvSpPr>
            <p:spPr>
              <a:xfrm>
                <a:off x="5024885" y="174193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12AD6F8-925C-858B-A76A-0527C8F25724}"/>
                  </a:ext>
                </a:extLst>
              </p:cNvPr>
              <p:cNvSpPr txBox="1"/>
              <p:nvPr/>
            </p:nvSpPr>
            <p:spPr>
              <a:xfrm>
                <a:off x="4706105" y="1346921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22770871-7AB2-6196-D91D-8CC83E7C0BE4}"/>
                  </a:ext>
                </a:extLst>
              </p:cNvPr>
              <p:cNvSpPr txBox="1"/>
              <p:nvPr/>
            </p:nvSpPr>
            <p:spPr>
              <a:xfrm>
                <a:off x="3585519" y="1346921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2E40A067-6D1C-4FFB-0F22-E1B431699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377" y="1498414"/>
                <a:ext cx="92189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EA1B76B-9B3D-826A-631B-60FC12A8F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524" y="1540704"/>
                <a:ext cx="12135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  <a:tailEnd type="none"/>
              </a:ln>
              <a:effectLst/>
            </p:spPr>
          </p:cxn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D1E0012D-D1B5-8C34-6087-7CB2B2AE70C4}"/>
                  </a:ext>
                </a:extLst>
              </p:cNvPr>
              <p:cNvSpPr/>
              <p:nvPr/>
            </p:nvSpPr>
            <p:spPr>
              <a:xfrm>
                <a:off x="4089683" y="1543279"/>
                <a:ext cx="1089317" cy="637374"/>
              </a:xfrm>
              <a:custGeom>
                <a:avLst/>
                <a:gdLst>
                  <a:gd name="connsiteX0" fmla="*/ 1341619 w 1341619"/>
                  <a:gd name="connsiteY0" fmla="*/ 674558 h 1266669"/>
                  <a:gd name="connsiteX1" fmla="*/ 1341619 w 1341619"/>
                  <a:gd name="connsiteY1" fmla="*/ 1266669 h 1266669"/>
                  <a:gd name="connsiteX2" fmla="*/ 7495 w 1341619"/>
                  <a:gd name="connsiteY2" fmla="*/ 1266669 h 1266669"/>
                  <a:gd name="connsiteX3" fmla="*/ 0 w 1341619"/>
                  <a:gd name="connsiteY3" fmla="*/ 0 h 1266669"/>
                  <a:gd name="connsiteX0" fmla="*/ 1341619 w 1341619"/>
                  <a:gd name="connsiteY0" fmla="*/ 674558 h 1266669"/>
                  <a:gd name="connsiteX1" fmla="*/ 1341619 w 1341619"/>
                  <a:gd name="connsiteY1" fmla="*/ 1266669 h 1266669"/>
                  <a:gd name="connsiteX2" fmla="*/ 7495 w 1341619"/>
                  <a:gd name="connsiteY2" fmla="*/ 1266669 h 1266669"/>
                  <a:gd name="connsiteX3" fmla="*/ 0 w 1341619"/>
                  <a:gd name="connsiteY3" fmla="*/ 0 h 1266669"/>
                  <a:gd name="connsiteX0" fmla="*/ 1342340 w 1342340"/>
                  <a:gd name="connsiteY0" fmla="*/ 674558 h 1266669"/>
                  <a:gd name="connsiteX1" fmla="*/ 1342340 w 1342340"/>
                  <a:gd name="connsiteY1" fmla="*/ 1266669 h 1266669"/>
                  <a:gd name="connsiteX2" fmla="*/ 720 w 1342340"/>
                  <a:gd name="connsiteY2" fmla="*/ 1266669 h 1266669"/>
                  <a:gd name="connsiteX3" fmla="*/ 721 w 1342340"/>
                  <a:gd name="connsiteY3" fmla="*/ 0 h 1266669"/>
                  <a:gd name="connsiteX0" fmla="*/ 1342340 w 1342340"/>
                  <a:gd name="connsiteY0" fmla="*/ 812427 h 1266669"/>
                  <a:gd name="connsiteX1" fmla="*/ 1342340 w 1342340"/>
                  <a:gd name="connsiteY1" fmla="*/ 1266669 h 1266669"/>
                  <a:gd name="connsiteX2" fmla="*/ 720 w 1342340"/>
                  <a:gd name="connsiteY2" fmla="*/ 1266669 h 1266669"/>
                  <a:gd name="connsiteX3" fmla="*/ 721 w 1342340"/>
                  <a:gd name="connsiteY3" fmla="*/ 0 h 1266669"/>
                  <a:gd name="connsiteX0" fmla="*/ 1342340 w 1342340"/>
                  <a:gd name="connsiteY0" fmla="*/ 1266669 h 1266669"/>
                  <a:gd name="connsiteX1" fmla="*/ 720 w 1342340"/>
                  <a:gd name="connsiteY1" fmla="*/ 1266669 h 1266669"/>
                  <a:gd name="connsiteX2" fmla="*/ 721 w 1342340"/>
                  <a:gd name="connsiteY2" fmla="*/ 0 h 1266669"/>
                  <a:gd name="connsiteX0" fmla="*/ 1342340 w 1342340"/>
                  <a:gd name="connsiteY0" fmla="*/ 1266669 h 1266669"/>
                  <a:gd name="connsiteX1" fmla="*/ 1167411 w 1342340"/>
                  <a:gd name="connsiteY1" fmla="*/ 1264457 h 1266669"/>
                  <a:gd name="connsiteX2" fmla="*/ 720 w 1342340"/>
                  <a:gd name="connsiteY2" fmla="*/ 1266669 h 1266669"/>
                  <a:gd name="connsiteX3" fmla="*/ 721 w 1342340"/>
                  <a:gd name="connsiteY3" fmla="*/ 0 h 1266669"/>
                  <a:gd name="connsiteX0" fmla="*/ 1162121 w 1167411"/>
                  <a:gd name="connsiteY0" fmla="*/ 1008672 h 1266669"/>
                  <a:gd name="connsiteX1" fmla="*/ 1167411 w 1167411"/>
                  <a:gd name="connsiteY1" fmla="*/ 1264457 h 1266669"/>
                  <a:gd name="connsiteX2" fmla="*/ 720 w 1167411"/>
                  <a:gd name="connsiteY2" fmla="*/ 1266669 h 1266669"/>
                  <a:gd name="connsiteX3" fmla="*/ 721 w 1167411"/>
                  <a:gd name="connsiteY3" fmla="*/ 0 h 1266669"/>
                  <a:gd name="connsiteX0" fmla="*/ 1169823 w 1169823"/>
                  <a:gd name="connsiteY0" fmla="*/ 887525 h 1266669"/>
                  <a:gd name="connsiteX1" fmla="*/ 1167411 w 1169823"/>
                  <a:gd name="connsiteY1" fmla="*/ 1264457 h 1266669"/>
                  <a:gd name="connsiteX2" fmla="*/ 720 w 1169823"/>
                  <a:gd name="connsiteY2" fmla="*/ 1266669 h 1266669"/>
                  <a:gd name="connsiteX3" fmla="*/ 721 w 1169823"/>
                  <a:gd name="connsiteY3" fmla="*/ 0 h 126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9823" h="1266669">
                    <a:moveTo>
                      <a:pt x="1169823" y="887525"/>
                    </a:moveTo>
                    <a:lnTo>
                      <a:pt x="1167411" y="1264457"/>
                    </a:lnTo>
                    <a:lnTo>
                      <a:pt x="720" y="1266669"/>
                    </a:lnTo>
                    <a:cubicBezTo>
                      <a:pt x="-1778" y="844446"/>
                      <a:pt x="3219" y="422223"/>
                      <a:pt x="721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D799C85D-C0AB-CAAA-9B68-4B6B3D559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9" y="1490915"/>
                <a:ext cx="56197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DB4ECB7-ABAE-3B00-1E83-149C9B07A3EE}"/>
                  </a:ext>
                </a:extLst>
              </p:cNvPr>
              <p:cNvSpPr txBox="1"/>
              <p:nvPr/>
            </p:nvSpPr>
            <p:spPr>
              <a:xfrm>
                <a:off x="5467832" y="134692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9899D586-D162-4AC5-E917-929A8317049E}"/>
                  </a:ext>
                </a:extLst>
              </p:cNvPr>
              <p:cNvSpPr txBox="1"/>
              <p:nvPr/>
            </p:nvSpPr>
            <p:spPr>
              <a:xfrm>
                <a:off x="3936555" y="1236993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2940F245-FA34-FB7B-5356-5DADE84F23C5}"/>
                  </a:ext>
                </a:extLst>
              </p:cNvPr>
              <p:cNvSpPr txBox="1"/>
              <p:nvPr/>
            </p:nvSpPr>
            <p:spPr>
              <a:xfrm>
                <a:off x="5024628" y="1229498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E1AF5B0B-8EAE-8426-9BB0-67B6433D6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4105" y="1876150"/>
                <a:ext cx="49144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C1B33DFD-E462-C80A-B147-CB25C09AF3FA}"/>
                  </a:ext>
                </a:extLst>
              </p:cNvPr>
              <p:cNvSpPr txBox="1"/>
              <p:nvPr/>
            </p:nvSpPr>
            <p:spPr>
              <a:xfrm>
                <a:off x="4334808" y="173000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32EE146D-41EB-BE12-B3FD-452088860F01}"/>
                  </a:ext>
                </a:extLst>
              </p:cNvPr>
              <p:cNvSpPr txBox="1"/>
              <p:nvPr/>
            </p:nvSpPr>
            <p:spPr>
              <a:xfrm>
                <a:off x="5710316" y="1737825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DAAE4FA1-578B-7A5D-1334-D4E694846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8746" y="1876150"/>
                <a:ext cx="49144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F05AA8B4-99B1-FD37-BC13-2CBC1D16BB8F}"/>
                  </a:ext>
                </a:extLst>
              </p:cNvPr>
              <p:cNvSpPr txBox="1"/>
              <p:nvPr/>
            </p:nvSpPr>
            <p:spPr>
              <a:xfrm>
                <a:off x="4551684" y="1835516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24D4FD7C-9421-C49D-7864-E37215E6E448}"/>
                  </a:ext>
                </a:extLst>
              </p:cNvPr>
              <p:cNvSpPr txBox="1"/>
              <p:nvPr/>
            </p:nvSpPr>
            <p:spPr>
              <a:xfrm>
                <a:off x="5194231" y="1624503"/>
                <a:ext cx="6110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7A4132C5-8566-1067-D4B6-4D3FDE1CDDB3}"/>
                </a:ext>
              </a:extLst>
            </p:cNvPr>
            <p:cNvGrpSpPr/>
            <p:nvPr/>
          </p:nvGrpSpPr>
          <p:grpSpPr>
            <a:xfrm>
              <a:off x="2225175" y="1756124"/>
              <a:ext cx="1677561" cy="1580372"/>
              <a:chOff x="2225175" y="4086828"/>
              <a:chExt cx="1677561" cy="1580372"/>
            </a:xfrm>
          </p:grpSpPr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1D19D0B2-9C93-EE02-D1C4-5673DCF8AFE2}"/>
                  </a:ext>
                </a:extLst>
              </p:cNvPr>
              <p:cNvSpPr txBox="1"/>
              <p:nvPr/>
            </p:nvSpPr>
            <p:spPr>
              <a:xfrm>
                <a:off x="2225175" y="422175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C89E18E3-B2CD-F220-3D93-B13EF540D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666" y="4353826"/>
                <a:ext cx="44609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DE3C344C-8368-7B2F-0811-6A2268DB4645}"/>
                  </a:ext>
                </a:extLst>
              </p:cNvPr>
              <p:cNvSpPr txBox="1"/>
              <p:nvPr/>
            </p:nvSpPr>
            <p:spPr>
              <a:xfrm>
                <a:off x="2912044" y="422175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sz="1200" kern="0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9A9F9126-DED5-2010-68B1-D92558ABA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538" y="4353826"/>
                <a:ext cx="44609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BCA2F960-BD1E-1D2B-94CE-F9C63471192B}"/>
                  </a:ext>
                </a:extLst>
              </p:cNvPr>
              <p:cNvSpPr txBox="1"/>
              <p:nvPr/>
            </p:nvSpPr>
            <p:spPr>
              <a:xfrm>
                <a:off x="3597844" y="422175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4642F0E5-9901-4B8F-FBDF-262A70D59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596" y="4493973"/>
                <a:ext cx="0" cy="33013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56330816-5A84-2156-F270-D19B6E662899}"/>
                  </a:ext>
                </a:extLst>
              </p:cNvPr>
              <p:cNvSpPr txBox="1"/>
              <p:nvPr/>
            </p:nvSpPr>
            <p:spPr>
              <a:xfrm>
                <a:off x="2912044" y="4826172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sz="1200" kern="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AD4358F-BA62-9500-A9B9-6E7572858336}"/>
                  </a:ext>
                </a:extLst>
              </p:cNvPr>
              <p:cNvSpPr txBox="1"/>
              <p:nvPr/>
            </p:nvSpPr>
            <p:spPr>
              <a:xfrm>
                <a:off x="2897628" y="539020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id="{CA38D35B-4939-1AF0-E29E-278FC91A9404}"/>
                  </a:ext>
                </a:extLst>
              </p:cNvPr>
              <p:cNvSpPr/>
              <p:nvPr/>
            </p:nvSpPr>
            <p:spPr>
              <a:xfrm flipH="1">
                <a:off x="3115119" y="4419931"/>
                <a:ext cx="257932" cy="551309"/>
              </a:xfrm>
              <a:custGeom>
                <a:avLst/>
                <a:gdLst>
                  <a:gd name="connsiteX0" fmla="*/ 214183 w 214183"/>
                  <a:gd name="connsiteY0" fmla="*/ 543698 h 543698"/>
                  <a:gd name="connsiteX1" fmla="*/ 0 w 214183"/>
                  <a:gd name="connsiteY1" fmla="*/ 543698 h 543698"/>
                  <a:gd name="connsiteX2" fmla="*/ 8237 w 214183"/>
                  <a:gd name="connsiteY2" fmla="*/ 0 h 543698"/>
                  <a:gd name="connsiteX0" fmla="*/ 216232 w 216232"/>
                  <a:gd name="connsiteY0" fmla="*/ 541291 h 541291"/>
                  <a:gd name="connsiteX1" fmla="*/ 2049 w 216232"/>
                  <a:gd name="connsiteY1" fmla="*/ 541291 h 541291"/>
                  <a:gd name="connsiteX2" fmla="*/ 660 w 216232"/>
                  <a:gd name="connsiteY2" fmla="*/ 0 h 541291"/>
                  <a:gd name="connsiteX0" fmla="*/ 215591 w 215591"/>
                  <a:gd name="connsiteY0" fmla="*/ 541291 h 541291"/>
                  <a:gd name="connsiteX1" fmla="*/ 1408 w 215591"/>
                  <a:gd name="connsiteY1" fmla="*/ 541291 h 541291"/>
                  <a:gd name="connsiteX2" fmla="*/ 19 w 215591"/>
                  <a:gd name="connsiteY2" fmla="*/ 0 h 541291"/>
                  <a:gd name="connsiteX0" fmla="*/ 216590 w 216590"/>
                  <a:gd name="connsiteY0" fmla="*/ 541291 h 543698"/>
                  <a:gd name="connsiteX1" fmla="*/ 0 w 216590"/>
                  <a:gd name="connsiteY1" fmla="*/ 543698 h 543698"/>
                  <a:gd name="connsiteX2" fmla="*/ 1018 w 216590"/>
                  <a:gd name="connsiteY2" fmla="*/ 0 h 54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590" h="543698">
                    <a:moveTo>
                      <a:pt x="216590" y="541291"/>
                    </a:moveTo>
                    <a:lnTo>
                      <a:pt x="0" y="543698"/>
                    </a:lnTo>
                    <a:cubicBezTo>
                      <a:pt x="2746" y="362465"/>
                      <a:pt x="678" y="188453"/>
                      <a:pt x="1018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  <a:tailEnd type="triangle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5645CD06-A7B0-93E5-5F1B-9B7707297619}"/>
                  </a:ext>
                </a:extLst>
              </p:cNvPr>
              <p:cNvSpPr txBox="1"/>
              <p:nvPr/>
            </p:nvSpPr>
            <p:spPr>
              <a:xfrm>
                <a:off x="3011762" y="4466821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65EA0C02-E76B-95CD-99CD-2F792FFBB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596" y="5074741"/>
                <a:ext cx="0" cy="33013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FB371CBC-CAA8-6A0A-B8F8-583F695E9670}"/>
                  </a:ext>
                </a:extLst>
              </p:cNvPr>
              <p:cNvSpPr txBox="1"/>
              <p:nvPr/>
            </p:nvSpPr>
            <p:spPr>
              <a:xfrm>
                <a:off x="3017079" y="5063010"/>
                <a:ext cx="405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E0683685-A7EF-91CC-AA34-36E09E66FD23}"/>
                  </a:ext>
                </a:extLst>
              </p:cNvPr>
              <p:cNvSpPr txBox="1"/>
              <p:nvPr/>
            </p:nvSpPr>
            <p:spPr>
              <a:xfrm>
                <a:off x="2522381" y="4086828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62D17EF3-9913-28A6-B4EC-4716723AD63E}"/>
                  </a:ext>
                </a:extLst>
              </p:cNvPr>
              <p:cNvSpPr txBox="1"/>
              <p:nvPr/>
            </p:nvSpPr>
            <p:spPr>
              <a:xfrm>
                <a:off x="3177006" y="4086828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43489EFC-F836-7AD1-C2B3-B5B9E54A9E69}"/>
                </a:ext>
              </a:extLst>
            </p:cNvPr>
            <p:cNvSpPr txBox="1"/>
            <p:nvPr/>
          </p:nvSpPr>
          <p:spPr>
            <a:xfrm>
              <a:off x="187644" y="153600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II.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2CE86EC-904A-8A37-7250-C3AA398A6ABB}"/>
                </a:ext>
              </a:extLst>
            </p:cNvPr>
            <p:cNvSpPr txBox="1"/>
            <p:nvPr/>
          </p:nvSpPr>
          <p:spPr>
            <a:xfrm>
              <a:off x="2075854" y="15360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III.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93C0B117-6047-01BB-8387-1661A55EDC42}"/>
                </a:ext>
              </a:extLst>
            </p:cNvPr>
            <p:cNvSpPr txBox="1"/>
            <p:nvPr/>
          </p:nvSpPr>
          <p:spPr>
            <a:xfrm>
              <a:off x="157063" y="3537527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V.</a:t>
              </a: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0BEF6368-CBED-A394-DB08-EB6EBA2E5D0C}"/>
                </a:ext>
              </a:extLst>
            </p:cNvPr>
            <p:cNvGrpSpPr/>
            <p:nvPr/>
          </p:nvGrpSpPr>
          <p:grpSpPr>
            <a:xfrm>
              <a:off x="2869245" y="3903814"/>
              <a:ext cx="1698842" cy="1278840"/>
              <a:chOff x="2219005" y="6234518"/>
              <a:chExt cx="1698842" cy="1278840"/>
            </a:xfrm>
          </p:grpSpPr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9D1EB0-3BD8-F0C2-E63D-122491747F6B}"/>
                  </a:ext>
                </a:extLst>
              </p:cNvPr>
              <p:cNvSpPr txBox="1"/>
              <p:nvPr/>
            </p:nvSpPr>
            <p:spPr>
              <a:xfrm>
                <a:off x="2626017" y="686138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CB48DBFF-968F-8CF1-78E9-B99136E3D45B}"/>
                  </a:ext>
                </a:extLst>
              </p:cNvPr>
              <p:cNvSpPr txBox="1"/>
              <p:nvPr/>
            </p:nvSpPr>
            <p:spPr>
              <a:xfrm>
                <a:off x="3593704" y="689569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B4E044D4-AFB3-9E53-244B-F0B1CAE07EDF}"/>
                  </a:ext>
                </a:extLst>
              </p:cNvPr>
              <p:cNvSpPr/>
              <p:nvPr/>
            </p:nvSpPr>
            <p:spPr>
              <a:xfrm>
                <a:off x="2838233" y="6800895"/>
                <a:ext cx="773717" cy="170472"/>
              </a:xfrm>
              <a:custGeom>
                <a:avLst/>
                <a:gdLst>
                  <a:gd name="connsiteX0" fmla="*/ 0 w 1205552"/>
                  <a:gd name="connsiteY0" fmla="*/ 241170 h 241170"/>
                  <a:gd name="connsiteX1" fmla="*/ 568657 w 1205552"/>
                  <a:gd name="connsiteY1" fmla="*/ 59 h 241170"/>
                  <a:gd name="connsiteX2" fmla="*/ 1205552 w 1205552"/>
                  <a:gd name="connsiteY2" fmla="*/ 222973 h 241170"/>
                  <a:gd name="connsiteX0" fmla="*/ 0 w 1205552"/>
                  <a:gd name="connsiteY0" fmla="*/ 236625 h 236625"/>
                  <a:gd name="connsiteX1" fmla="*/ 623248 w 1205552"/>
                  <a:gd name="connsiteY1" fmla="*/ 63 h 236625"/>
                  <a:gd name="connsiteX2" fmla="*/ 1205552 w 1205552"/>
                  <a:gd name="connsiteY2" fmla="*/ 218428 h 236625"/>
                  <a:gd name="connsiteX0" fmla="*/ 0 w 1205552"/>
                  <a:gd name="connsiteY0" fmla="*/ 236625 h 236625"/>
                  <a:gd name="connsiteX1" fmla="*/ 586854 w 1205552"/>
                  <a:gd name="connsiteY1" fmla="*/ 63 h 236625"/>
                  <a:gd name="connsiteX2" fmla="*/ 1205552 w 1205552"/>
                  <a:gd name="connsiteY2" fmla="*/ 218428 h 236625"/>
                  <a:gd name="connsiteX0" fmla="*/ 0 w 1205552"/>
                  <a:gd name="connsiteY0" fmla="*/ 236609 h 255221"/>
                  <a:gd name="connsiteX1" fmla="*/ 586854 w 1205552"/>
                  <a:gd name="connsiteY1" fmla="*/ 47 h 255221"/>
                  <a:gd name="connsiteX2" fmla="*/ 1205552 w 1205552"/>
                  <a:gd name="connsiteY2" fmla="*/ 255221 h 255221"/>
                  <a:gd name="connsiteX0" fmla="*/ 0 w 1205552"/>
                  <a:gd name="connsiteY0" fmla="*/ 231353 h 249965"/>
                  <a:gd name="connsiteX1" fmla="*/ 618699 w 1205552"/>
                  <a:gd name="connsiteY1" fmla="*/ 49 h 249965"/>
                  <a:gd name="connsiteX2" fmla="*/ 1205552 w 1205552"/>
                  <a:gd name="connsiteY2" fmla="*/ 249965 h 249965"/>
                  <a:gd name="connsiteX0" fmla="*/ 0 w 1205552"/>
                  <a:gd name="connsiteY0" fmla="*/ 231304 h 249916"/>
                  <a:gd name="connsiteX1" fmla="*/ 618699 w 1205552"/>
                  <a:gd name="connsiteY1" fmla="*/ 0 h 249916"/>
                  <a:gd name="connsiteX2" fmla="*/ 1205552 w 1205552"/>
                  <a:gd name="connsiteY2" fmla="*/ 249916 h 249916"/>
                  <a:gd name="connsiteX0" fmla="*/ 0 w 1205552"/>
                  <a:gd name="connsiteY0" fmla="*/ 231637 h 250249"/>
                  <a:gd name="connsiteX1" fmla="*/ 618699 w 1205552"/>
                  <a:gd name="connsiteY1" fmla="*/ 333 h 250249"/>
                  <a:gd name="connsiteX2" fmla="*/ 1205552 w 1205552"/>
                  <a:gd name="connsiteY2" fmla="*/ 250249 h 25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2" h="250249">
                    <a:moveTo>
                      <a:pt x="0" y="231637"/>
                    </a:moveTo>
                    <a:cubicBezTo>
                      <a:pt x="183866" y="112598"/>
                      <a:pt x="417774" y="-7151"/>
                      <a:pt x="618699" y="333"/>
                    </a:cubicBezTo>
                    <a:cubicBezTo>
                      <a:pt x="819624" y="7817"/>
                      <a:pt x="987567" y="137275"/>
                      <a:pt x="1205552" y="250249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sz="1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E3C14956-E226-5BDC-7100-0290C615F16D}"/>
                  </a:ext>
                </a:extLst>
              </p:cNvPr>
              <p:cNvSpPr/>
              <p:nvPr/>
            </p:nvSpPr>
            <p:spPr>
              <a:xfrm flipH="1" flipV="1">
                <a:off x="2824342" y="7060272"/>
                <a:ext cx="773717" cy="170472"/>
              </a:xfrm>
              <a:custGeom>
                <a:avLst/>
                <a:gdLst>
                  <a:gd name="connsiteX0" fmla="*/ 0 w 1205552"/>
                  <a:gd name="connsiteY0" fmla="*/ 241170 h 241170"/>
                  <a:gd name="connsiteX1" fmla="*/ 568657 w 1205552"/>
                  <a:gd name="connsiteY1" fmla="*/ 59 h 241170"/>
                  <a:gd name="connsiteX2" fmla="*/ 1205552 w 1205552"/>
                  <a:gd name="connsiteY2" fmla="*/ 222973 h 241170"/>
                  <a:gd name="connsiteX0" fmla="*/ 0 w 1205552"/>
                  <a:gd name="connsiteY0" fmla="*/ 236625 h 236625"/>
                  <a:gd name="connsiteX1" fmla="*/ 623248 w 1205552"/>
                  <a:gd name="connsiteY1" fmla="*/ 63 h 236625"/>
                  <a:gd name="connsiteX2" fmla="*/ 1205552 w 1205552"/>
                  <a:gd name="connsiteY2" fmla="*/ 218428 h 236625"/>
                  <a:gd name="connsiteX0" fmla="*/ 0 w 1205552"/>
                  <a:gd name="connsiteY0" fmla="*/ 236625 h 236625"/>
                  <a:gd name="connsiteX1" fmla="*/ 586854 w 1205552"/>
                  <a:gd name="connsiteY1" fmla="*/ 63 h 236625"/>
                  <a:gd name="connsiteX2" fmla="*/ 1205552 w 1205552"/>
                  <a:gd name="connsiteY2" fmla="*/ 218428 h 236625"/>
                  <a:gd name="connsiteX0" fmla="*/ 0 w 1205552"/>
                  <a:gd name="connsiteY0" fmla="*/ 236609 h 255221"/>
                  <a:gd name="connsiteX1" fmla="*/ 586854 w 1205552"/>
                  <a:gd name="connsiteY1" fmla="*/ 47 h 255221"/>
                  <a:gd name="connsiteX2" fmla="*/ 1205552 w 1205552"/>
                  <a:gd name="connsiteY2" fmla="*/ 255221 h 255221"/>
                  <a:gd name="connsiteX0" fmla="*/ 0 w 1205552"/>
                  <a:gd name="connsiteY0" fmla="*/ 231353 h 249965"/>
                  <a:gd name="connsiteX1" fmla="*/ 618699 w 1205552"/>
                  <a:gd name="connsiteY1" fmla="*/ 49 h 249965"/>
                  <a:gd name="connsiteX2" fmla="*/ 1205552 w 1205552"/>
                  <a:gd name="connsiteY2" fmla="*/ 249965 h 249965"/>
                  <a:gd name="connsiteX0" fmla="*/ 0 w 1205552"/>
                  <a:gd name="connsiteY0" fmla="*/ 231304 h 249916"/>
                  <a:gd name="connsiteX1" fmla="*/ 618699 w 1205552"/>
                  <a:gd name="connsiteY1" fmla="*/ 0 h 249916"/>
                  <a:gd name="connsiteX2" fmla="*/ 1205552 w 1205552"/>
                  <a:gd name="connsiteY2" fmla="*/ 249916 h 249916"/>
                  <a:gd name="connsiteX0" fmla="*/ 0 w 1205552"/>
                  <a:gd name="connsiteY0" fmla="*/ 231637 h 250249"/>
                  <a:gd name="connsiteX1" fmla="*/ 618699 w 1205552"/>
                  <a:gd name="connsiteY1" fmla="*/ 333 h 250249"/>
                  <a:gd name="connsiteX2" fmla="*/ 1205552 w 1205552"/>
                  <a:gd name="connsiteY2" fmla="*/ 250249 h 25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2" h="250249">
                    <a:moveTo>
                      <a:pt x="0" y="231637"/>
                    </a:moveTo>
                    <a:cubicBezTo>
                      <a:pt x="183866" y="112598"/>
                      <a:pt x="417774" y="-7151"/>
                      <a:pt x="618699" y="333"/>
                    </a:cubicBezTo>
                    <a:cubicBezTo>
                      <a:pt x="819624" y="7817"/>
                      <a:pt x="987567" y="137275"/>
                      <a:pt x="1205552" y="250249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sz="1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CB166CA6-0CEE-B700-3D57-97FE381F4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796" y="6556797"/>
                <a:ext cx="0" cy="2326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0F7A5FC-5B7F-CAE9-387B-266908AEC0DF}"/>
                  </a:ext>
                </a:extLst>
              </p:cNvPr>
              <p:cNvSpPr txBox="1"/>
              <p:nvPr/>
            </p:nvSpPr>
            <p:spPr>
              <a:xfrm>
                <a:off x="3048231" y="6773425"/>
                <a:ext cx="393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sz="1200" i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058A80B3-9103-B3A5-C1CA-9D5E7B3AA812}"/>
                  </a:ext>
                </a:extLst>
              </p:cNvPr>
              <p:cNvSpPr txBox="1"/>
              <p:nvPr/>
            </p:nvSpPr>
            <p:spPr>
              <a:xfrm>
                <a:off x="3104468" y="7166609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460DD283-8416-1930-85FD-D204D1C179D2}"/>
                  </a:ext>
                </a:extLst>
              </p:cNvPr>
              <p:cNvSpPr txBox="1"/>
              <p:nvPr/>
            </p:nvSpPr>
            <p:spPr>
              <a:xfrm>
                <a:off x="3103425" y="633367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32A9240E-CD13-8493-4AA4-E1E3A46E53CC}"/>
                  </a:ext>
                </a:extLst>
              </p:cNvPr>
              <p:cNvSpPr txBox="1"/>
              <p:nvPr/>
            </p:nvSpPr>
            <p:spPr>
              <a:xfrm>
                <a:off x="2219005" y="6347428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69B28C03-3EEA-B38F-9185-F47997630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9515" y="6489107"/>
                <a:ext cx="71901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6FE6FBE8-AE53-129F-1CFA-873DCC730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76" y="6528395"/>
                <a:ext cx="13924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  <a:tailEnd type="none"/>
              </a:ln>
              <a:effectLst/>
            </p:spPr>
          </p:cxn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EE61384C-CC36-1BC5-135F-251F61291B72}"/>
                  </a:ext>
                </a:extLst>
              </p:cNvPr>
              <p:cNvSpPr/>
              <p:nvPr/>
            </p:nvSpPr>
            <p:spPr>
              <a:xfrm>
                <a:off x="2598770" y="6524686"/>
                <a:ext cx="1113526" cy="988672"/>
              </a:xfrm>
              <a:custGeom>
                <a:avLst/>
                <a:gdLst>
                  <a:gd name="connsiteX0" fmla="*/ 1341619 w 1341619"/>
                  <a:gd name="connsiteY0" fmla="*/ 674558 h 1266669"/>
                  <a:gd name="connsiteX1" fmla="*/ 1341619 w 1341619"/>
                  <a:gd name="connsiteY1" fmla="*/ 1266669 h 1266669"/>
                  <a:gd name="connsiteX2" fmla="*/ 7495 w 1341619"/>
                  <a:gd name="connsiteY2" fmla="*/ 1266669 h 1266669"/>
                  <a:gd name="connsiteX3" fmla="*/ 0 w 1341619"/>
                  <a:gd name="connsiteY3" fmla="*/ 0 h 1266669"/>
                  <a:gd name="connsiteX0" fmla="*/ 1341619 w 1341619"/>
                  <a:gd name="connsiteY0" fmla="*/ 674558 h 1266669"/>
                  <a:gd name="connsiteX1" fmla="*/ 1341619 w 1341619"/>
                  <a:gd name="connsiteY1" fmla="*/ 1266669 h 1266669"/>
                  <a:gd name="connsiteX2" fmla="*/ 7495 w 1341619"/>
                  <a:gd name="connsiteY2" fmla="*/ 1266669 h 1266669"/>
                  <a:gd name="connsiteX3" fmla="*/ 0 w 1341619"/>
                  <a:gd name="connsiteY3" fmla="*/ 0 h 1266669"/>
                  <a:gd name="connsiteX0" fmla="*/ 1342340 w 1342340"/>
                  <a:gd name="connsiteY0" fmla="*/ 674558 h 1266669"/>
                  <a:gd name="connsiteX1" fmla="*/ 1342340 w 1342340"/>
                  <a:gd name="connsiteY1" fmla="*/ 1266669 h 1266669"/>
                  <a:gd name="connsiteX2" fmla="*/ 720 w 1342340"/>
                  <a:gd name="connsiteY2" fmla="*/ 1266669 h 1266669"/>
                  <a:gd name="connsiteX3" fmla="*/ 721 w 1342340"/>
                  <a:gd name="connsiteY3" fmla="*/ 0 h 1266669"/>
                  <a:gd name="connsiteX0" fmla="*/ 1342340 w 1342340"/>
                  <a:gd name="connsiteY0" fmla="*/ 812427 h 1266669"/>
                  <a:gd name="connsiteX1" fmla="*/ 1342340 w 1342340"/>
                  <a:gd name="connsiteY1" fmla="*/ 1266669 h 1266669"/>
                  <a:gd name="connsiteX2" fmla="*/ 720 w 1342340"/>
                  <a:gd name="connsiteY2" fmla="*/ 1266669 h 1266669"/>
                  <a:gd name="connsiteX3" fmla="*/ 721 w 1342340"/>
                  <a:gd name="connsiteY3" fmla="*/ 0 h 126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340" h="1266669">
                    <a:moveTo>
                      <a:pt x="1342340" y="812427"/>
                    </a:moveTo>
                    <a:lnTo>
                      <a:pt x="1342340" y="1266669"/>
                    </a:lnTo>
                    <a:lnTo>
                      <a:pt x="720" y="1266669"/>
                    </a:lnTo>
                    <a:cubicBezTo>
                      <a:pt x="-1778" y="844446"/>
                      <a:pt x="3219" y="422223"/>
                      <a:pt x="721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5FA0C8E4-0E33-1D1B-1F4E-CDC62081B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9232" y="6482776"/>
                <a:ext cx="30380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170E42EA-D77D-7D8F-05DC-1D57BB79E74F}"/>
                  </a:ext>
                </a:extLst>
              </p:cNvPr>
              <p:cNvSpPr txBox="1"/>
              <p:nvPr/>
            </p:nvSpPr>
            <p:spPr>
              <a:xfrm>
                <a:off x="3612955" y="63611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05BB7F76-2510-04DD-2DDB-EE70D4731FF0}"/>
                  </a:ext>
                </a:extLst>
              </p:cNvPr>
              <p:cNvSpPr txBox="1"/>
              <p:nvPr/>
            </p:nvSpPr>
            <p:spPr>
              <a:xfrm>
                <a:off x="2503831" y="6240847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A4A9C73-D122-0994-E653-142A490B4A57}"/>
                  </a:ext>
                </a:extLst>
              </p:cNvPr>
              <p:cNvSpPr txBox="1"/>
              <p:nvPr/>
            </p:nvSpPr>
            <p:spPr>
              <a:xfrm>
                <a:off x="3341848" y="6234518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370601D-0EBA-BC65-1E43-CB7CACD4983A}"/>
                </a:ext>
              </a:extLst>
            </p:cNvPr>
            <p:cNvSpPr txBox="1"/>
            <p:nvPr/>
          </p:nvSpPr>
          <p:spPr>
            <a:xfrm>
              <a:off x="2727960" y="3617976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VI.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04E6192-A724-4FBD-0078-5D8E2C94640B}"/>
                </a:ext>
              </a:extLst>
            </p:cNvPr>
            <p:cNvSpPr txBox="1"/>
            <p:nvPr/>
          </p:nvSpPr>
          <p:spPr>
            <a:xfrm>
              <a:off x="4668520" y="3617976"/>
              <a:ext cx="19832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VII. Antithetic control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AD9F5DC-CA92-A9DD-054A-8A57F48F9C1D}"/>
                </a:ext>
              </a:extLst>
            </p:cNvPr>
            <p:cNvSpPr txBox="1"/>
            <p:nvPr/>
          </p:nvSpPr>
          <p:spPr>
            <a:xfrm>
              <a:off x="4191000" y="1536007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IV.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1221A4ED-D965-D95A-5991-AA8F66182FE3}"/>
                </a:ext>
              </a:extLst>
            </p:cNvPr>
            <p:cNvGrpSpPr/>
            <p:nvPr/>
          </p:nvGrpSpPr>
          <p:grpSpPr>
            <a:xfrm>
              <a:off x="173252" y="1688111"/>
              <a:ext cx="1961509" cy="1676357"/>
              <a:chOff x="173252" y="4028975"/>
              <a:chExt cx="1961509" cy="1676357"/>
            </a:xfrm>
          </p:grpSpPr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56CB24F1-D0F3-2696-5259-FAE0A75A09CA}"/>
                  </a:ext>
                </a:extLst>
              </p:cNvPr>
              <p:cNvSpPr txBox="1"/>
              <p:nvPr/>
            </p:nvSpPr>
            <p:spPr>
              <a:xfrm>
                <a:off x="173252" y="425989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A59E4C0A-C616-37DC-3244-EE6D8E2E9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680" y="4391958"/>
                <a:ext cx="26390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EC3A40B9-4A50-90CA-95AC-B038F7580884}"/>
                  </a:ext>
                </a:extLst>
              </p:cNvPr>
              <p:cNvSpPr txBox="1"/>
              <p:nvPr/>
            </p:nvSpPr>
            <p:spPr>
              <a:xfrm>
                <a:off x="1144069" y="425989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sz="1200" kern="0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3006C59C-5A1E-908F-E2EF-758A79C88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563" y="4391958"/>
                <a:ext cx="44609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21CB260-B669-57FE-9545-6074E871B9C3}"/>
                  </a:ext>
                </a:extLst>
              </p:cNvPr>
              <p:cNvSpPr txBox="1"/>
              <p:nvPr/>
            </p:nvSpPr>
            <p:spPr>
              <a:xfrm>
                <a:off x="1829869" y="425989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5207B4D3-0BDC-D7B8-3335-EBE3EFE9A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0621" y="4532105"/>
                <a:ext cx="0" cy="33013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E2AF5B83-5D91-1750-EBA2-93A430119923}"/>
                  </a:ext>
                </a:extLst>
              </p:cNvPr>
              <p:cNvSpPr txBox="1"/>
              <p:nvPr/>
            </p:nvSpPr>
            <p:spPr>
              <a:xfrm>
                <a:off x="1144069" y="4864304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sz="1200" kern="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8A2A074-07FE-3125-BD80-F2903D983EED}"/>
                  </a:ext>
                </a:extLst>
              </p:cNvPr>
              <p:cNvSpPr txBox="1"/>
              <p:nvPr/>
            </p:nvSpPr>
            <p:spPr>
              <a:xfrm>
                <a:off x="1129653" y="5428333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0B54F92A-7925-7966-333D-D2EE471D992E}"/>
                  </a:ext>
                </a:extLst>
              </p:cNvPr>
              <p:cNvGrpSpPr/>
              <p:nvPr/>
            </p:nvGrpSpPr>
            <p:grpSpPr>
              <a:xfrm>
                <a:off x="446696" y="4437780"/>
                <a:ext cx="751649" cy="577517"/>
                <a:chOff x="446696" y="4427620"/>
                <a:chExt cx="751649" cy="577517"/>
              </a:xfrm>
            </p:grpSpPr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id="{87C76173-F6D6-4449-237A-45CD627B557F}"/>
                    </a:ext>
                  </a:extLst>
                </p:cNvPr>
                <p:cNvSpPr/>
                <p:nvPr/>
              </p:nvSpPr>
              <p:spPr>
                <a:xfrm>
                  <a:off x="498554" y="4429083"/>
                  <a:ext cx="699791" cy="576054"/>
                </a:xfrm>
                <a:custGeom>
                  <a:avLst/>
                  <a:gdLst>
                    <a:gd name="connsiteX0" fmla="*/ 214183 w 214183"/>
                    <a:gd name="connsiteY0" fmla="*/ 543698 h 543698"/>
                    <a:gd name="connsiteX1" fmla="*/ 0 w 214183"/>
                    <a:gd name="connsiteY1" fmla="*/ 543698 h 543698"/>
                    <a:gd name="connsiteX2" fmla="*/ 8237 w 214183"/>
                    <a:gd name="connsiteY2" fmla="*/ 0 h 543698"/>
                    <a:gd name="connsiteX0" fmla="*/ 216232 w 216232"/>
                    <a:gd name="connsiteY0" fmla="*/ 541291 h 541291"/>
                    <a:gd name="connsiteX1" fmla="*/ 2049 w 216232"/>
                    <a:gd name="connsiteY1" fmla="*/ 541291 h 541291"/>
                    <a:gd name="connsiteX2" fmla="*/ 660 w 216232"/>
                    <a:gd name="connsiteY2" fmla="*/ 0 h 541291"/>
                    <a:gd name="connsiteX0" fmla="*/ 215591 w 215591"/>
                    <a:gd name="connsiteY0" fmla="*/ 541291 h 541291"/>
                    <a:gd name="connsiteX1" fmla="*/ 1408 w 215591"/>
                    <a:gd name="connsiteY1" fmla="*/ 541291 h 541291"/>
                    <a:gd name="connsiteX2" fmla="*/ 19 w 215591"/>
                    <a:gd name="connsiteY2" fmla="*/ 0 h 541291"/>
                    <a:gd name="connsiteX0" fmla="*/ 216590 w 216590"/>
                    <a:gd name="connsiteY0" fmla="*/ 541291 h 543698"/>
                    <a:gd name="connsiteX1" fmla="*/ 0 w 216590"/>
                    <a:gd name="connsiteY1" fmla="*/ 543698 h 543698"/>
                    <a:gd name="connsiteX2" fmla="*/ 1018 w 216590"/>
                    <a:gd name="connsiteY2" fmla="*/ 0 h 543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590" h="543698">
                      <a:moveTo>
                        <a:pt x="216590" y="541291"/>
                      </a:moveTo>
                      <a:lnTo>
                        <a:pt x="0" y="543698"/>
                      </a:lnTo>
                      <a:cubicBezTo>
                        <a:pt x="2746" y="362465"/>
                        <a:pt x="678" y="188453"/>
                        <a:pt x="1018" y="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ysDot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327" name="Straight Arrow Connector 326">
                  <a:extLst>
                    <a:ext uri="{FF2B5EF4-FFF2-40B4-BE49-F238E27FC236}">
                      <a16:creationId xmlns:a16="http://schemas.microsoft.com/office/drawing/2014/main" id="{A7483DB3-944B-350E-BF39-DE2D17932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696" y="4427620"/>
                  <a:ext cx="117051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ysDot"/>
                  <a:miter lim="800000"/>
                  <a:tailEnd type="none"/>
                </a:ln>
                <a:effectLst/>
              </p:spPr>
            </p:cxnSp>
          </p:grp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B482DC90-6BE8-8381-18CD-2745940F0139}"/>
                  </a:ext>
                </a:extLst>
              </p:cNvPr>
              <p:cNvSpPr txBox="1"/>
              <p:nvPr/>
            </p:nvSpPr>
            <p:spPr>
              <a:xfrm>
                <a:off x="1249104" y="4536850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F3FAFF5-1835-9A18-276A-2552D7046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0621" y="5112873"/>
                <a:ext cx="0" cy="33013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28F7B861-1B98-28D0-21A3-E05C7CBFAF3B}"/>
                  </a:ext>
                </a:extLst>
              </p:cNvPr>
              <p:cNvSpPr txBox="1"/>
              <p:nvPr/>
            </p:nvSpPr>
            <p:spPr>
              <a:xfrm>
                <a:off x="1249104" y="5101142"/>
                <a:ext cx="405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0B3F6C98-387C-9E2B-948C-6A6B0A9301D9}"/>
                  </a:ext>
                </a:extLst>
              </p:cNvPr>
              <p:cNvSpPr txBox="1"/>
              <p:nvPr/>
            </p:nvSpPr>
            <p:spPr>
              <a:xfrm>
                <a:off x="1479763" y="4124960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3801A779-06F9-E1F0-CE1B-3FEF569CAC6B}"/>
                  </a:ext>
                </a:extLst>
              </p:cNvPr>
              <p:cNvSpPr txBox="1"/>
              <p:nvPr/>
            </p:nvSpPr>
            <p:spPr>
              <a:xfrm>
                <a:off x="624039" y="4259890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B7C1F8D-F81B-19C9-071F-A5E6C5524EB6}"/>
                  </a:ext>
                </a:extLst>
              </p:cNvPr>
              <p:cNvGrpSpPr/>
              <p:nvPr/>
            </p:nvGrpSpPr>
            <p:grpSpPr>
              <a:xfrm>
                <a:off x="833120" y="4297679"/>
                <a:ext cx="371928" cy="217647"/>
                <a:chOff x="814998" y="4233303"/>
                <a:chExt cx="420530" cy="282024"/>
              </a:xfrm>
            </p:grpSpPr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D2416071-1BBF-C419-17DF-E9E8FC522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48132" y="4380296"/>
                  <a:ext cx="92016" cy="15828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2" name="Straight Arrow Connector 321">
                  <a:extLst>
                    <a:ext uri="{FF2B5EF4-FFF2-40B4-BE49-F238E27FC236}">
                      <a16:creationId xmlns:a16="http://schemas.microsoft.com/office/drawing/2014/main" id="{75BCEE71-6D7B-2163-C53F-3E5F74DBB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024015" y="4320878"/>
                  <a:ext cx="0" cy="1257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ysDot"/>
                  <a:miter lim="800000"/>
                  <a:tailEnd type="none"/>
                </a:ln>
                <a:effectLst/>
              </p:spPr>
            </p:cxn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752D954B-EC0A-B2EC-65CF-DB808FEAF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848132" y="4200169"/>
                  <a:ext cx="92016" cy="15828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24" name="Straight Arrow Connector 323">
                  <a:extLst>
                    <a:ext uri="{FF2B5EF4-FFF2-40B4-BE49-F238E27FC236}">
                      <a16:creationId xmlns:a16="http://schemas.microsoft.com/office/drawing/2014/main" id="{9BD65590-C43C-F66E-F00C-98AC04638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110378" y="4214038"/>
                  <a:ext cx="92016" cy="15828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04141C64-A59A-B21C-FF0B-22DB4163A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110378" y="4390177"/>
                  <a:ext cx="92016" cy="15828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</p:grp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64E1AAF-2E59-FF69-E890-498EF6CA9482}"/>
                  </a:ext>
                </a:extLst>
              </p:cNvPr>
              <p:cNvSpPr txBox="1"/>
              <p:nvPr/>
            </p:nvSpPr>
            <p:spPr>
              <a:xfrm>
                <a:off x="575912" y="4028975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456D3CA0-0701-B942-D18A-335671FFFC43}"/>
                </a:ext>
              </a:extLst>
            </p:cNvPr>
            <p:cNvGrpSpPr/>
            <p:nvPr/>
          </p:nvGrpSpPr>
          <p:grpSpPr>
            <a:xfrm>
              <a:off x="4811161" y="3911287"/>
              <a:ext cx="1843067" cy="1502796"/>
              <a:chOff x="4811161" y="6252151"/>
              <a:chExt cx="1843067" cy="1502796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8591D7B-6FAA-8989-6E44-62BAE64E90E2}"/>
                  </a:ext>
                </a:extLst>
              </p:cNvPr>
              <p:cNvSpPr txBox="1"/>
              <p:nvPr/>
            </p:nvSpPr>
            <p:spPr>
              <a:xfrm>
                <a:off x="4899306" y="637902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1EE2827B-F068-EBBA-CD6B-64C69AD01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486" y="6510159"/>
                <a:ext cx="44609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F6877152-1422-9F42-B0EC-B367FB032B8E}"/>
                  </a:ext>
                </a:extLst>
              </p:cNvPr>
              <p:cNvSpPr txBox="1"/>
              <p:nvPr/>
            </p:nvSpPr>
            <p:spPr>
              <a:xfrm>
                <a:off x="5565613" y="6368391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sz="1200" kern="0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2902560F-BF9E-4570-2038-ED532AB7F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022" y="6510159"/>
                <a:ext cx="446094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F0042684-2531-88C9-CE73-EBDE4FB80016}"/>
                  </a:ext>
                </a:extLst>
              </p:cNvPr>
              <p:cNvSpPr txBox="1"/>
              <p:nvPr/>
            </p:nvSpPr>
            <p:spPr>
              <a:xfrm>
                <a:off x="6231920" y="6370162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74F4633-6BD8-1740-A504-900842A41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5985" y="6599854"/>
                <a:ext cx="405435" cy="41971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B28F02AE-5240-B8B1-0286-FFB453ECDA2B}"/>
                  </a:ext>
                </a:extLst>
              </p:cNvPr>
              <p:cNvSpPr txBox="1"/>
              <p:nvPr/>
            </p:nvSpPr>
            <p:spPr>
              <a:xfrm>
                <a:off x="6349336" y="694100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C3DFE557-840C-1E1C-60CE-09E267EC0B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8080" y="7070367"/>
                <a:ext cx="3349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AA05EAD8-E3A4-F570-B748-731FDBC31FA1}"/>
                  </a:ext>
                </a:extLst>
              </p:cNvPr>
              <p:cNvSpPr txBox="1"/>
              <p:nvPr/>
            </p:nvSpPr>
            <p:spPr>
              <a:xfrm>
                <a:off x="5753912" y="6917968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2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D3377DC7-6A4E-2D05-0313-1E716730B891}"/>
                  </a:ext>
                </a:extLst>
              </p:cNvPr>
              <p:cNvSpPr txBox="1"/>
              <p:nvPr/>
            </p:nvSpPr>
            <p:spPr>
              <a:xfrm>
                <a:off x="5328610" y="6926827"/>
                <a:ext cx="344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200" kern="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F9990EBC-B964-6570-79C9-C6165FDED8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3272" y="6558929"/>
                <a:ext cx="68752" cy="39876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  <a:miter lim="800000"/>
                <a:tailEnd type="triangle"/>
              </a:ln>
              <a:effectLst/>
            </p:spPr>
          </p:cxn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69578492-CD17-BCB7-0AB6-46658D3F566E}"/>
                  </a:ext>
                </a:extLst>
              </p:cNvPr>
              <p:cNvGrpSpPr/>
              <p:nvPr/>
            </p:nvGrpSpPr>
            <p:grpSpPr>
              <a:xfrm rot="16200000">
                <a:off x="5533823" y="7202923"/>
                <a:ext cx="332085" cy="292396"/>
                <a:chOff x="3550508" y="7405815"/>
                <a:chExt cx="486034" cy="357441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A666B277-C519-5099-9D08-6BEE31E8ACAE}"/>
                    </a:ext>
                  </a:extLst>
                </p:cNvPr>
                <p:cNvSpPr/>
                <p:nvPr/>
              </p:nvSpPr>
              <p:spPr>
                <a:xfrm>
                  <a:off x="3550508" y="7405815"/>
                  <a:ext cx="486033" cy="179567"/>
                </a:xfrm>
                <a:custGeom>
                  <a:avLst/>
                  <a:gdLst>
                    <a:gd name="connsiteX0" fmla="*/ 486033 w 486033"/>
                    <a:gd name="connsiteY0" fmla="*/ 0 h 189470"/>
                    <a:gd name="connsiteX1" fmla="*/ 329514 w 486033"/>
                    <a:gd name="connsiteY1" fmla="*/ 156519 h 189470"/>
                    <a:gd name="connsiteX2" fmla="*/ 0 w 486033"/>
                    <a:gd name="connsiteY2" fmla="*/ 189470 h 189470"/>
                    <a:gd name="connsiteX0" fmla="*/ 486033 w 486033"/>
                    <a:gd name="connsiteY0" fmla="*/ 0 h 180311"/>
                    <a:gd name="connsiteX1" fmla="*/ 329514 w 486033"/>
                    <a:gd name="connsiteY1" fmla="*/ 156519 h 180311"/>
                    <a:gd name="connsiteX2" fmla="*/ 0 w 486033"/>
                    <a:gd name="connsiteY2" fmla="*/ 179567 h 180311"/>
                    <a:gd name="connsiteX0" fmla="*/ 486033 w 486033"/>
                    <a:gd name="connsiteY0" fmla="*/ 0 h 180311"/>
                    <a:gd name="connsiteX1" fmla="*/ 329514 w 486033"/>
                    <a:gd name="connsiteY1" fmla="*/ 156519 h 180311"/>
                    <a:gd name="connsiteX2" fmla="*/ 0 w 486033"/>
                    <a:gd name="connsiteY2" fmla="*/ 179567 h 180311"/>
                    <a:gd name="connsiteX0" fmla="*/ 486033 w 486033"/>
                    <a:gd name="connsiteY0" fmla="*/ 0 h 179567"/>
                    <a:gd name="connsiteX1" fmla="*/ 329514 w 486033"/>
                    <a:gd name="connsiteY1" fmla="*/ 156519 h 179567"/>
                    <a:gd name="connsiteX2" fmla="*/ 0 w 486033"/>
                    <a:gd name="connsiteY2" fmla="*/ 179567 h 179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6033" h="179567">
                      <a:moveTo>
                        <a:pt x="486033" y="0"/>
                      </a:moveTo>
                      <a:cubicBezTo>
                        <a:pt x="448276" y="62470"/>
                        <a:pt x="410519" y="124941"/>
                        <a:pt x="329514" y="156519"/>
                      </a:cubicBezTo>
                      <a:cubicBezTo>
                        <a:pt x="248508" y="188097"/>
                        <a:pt x="243093" y="172278"/>
                        <a:pt x="0" y="17956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FAC91CD8-644A-8EED-032A-241DF7544BD0}"/>
                    </a:ext>
                  </a:extLst>
                </p:cNvPr>
                <p:cNvSpPr/>
                <p:nvPr/>
              </p:nvSpPr>
              <p:spPr>
                <a:xfrm flipV="1">
                  <a:off x="3590122" y="7583689"/>
                  <a:ext cx="446420" cy="179567"/>
                </a:xfrm>
                <a:custGeom>
                  <a:avLst/>
                  <a:gdLst>
                    <a:gd name="connsiteX0" fmla="*/ 486033 w 486033"/>
                    <a:gd name="connsiteY0" fmla="*/ 0 h 189470"/>
                    <a:gd name="connsiteX1" fmla="*/ 329514 w 486033"/>
                    <a:gd name="connsiteY1" fmla="*/ 156519 h 189470"/>
                    <a:gd name="connsiteX2" fmla="*/ 0 w 486033"/>
                    <a:gd name="connsiteY2" fmla="*/ 189470 h 189470"/>
                    <a:gd name="connsiteX0" fmla="*/ 486033 w 486033"/>
                    <a:gd name="connsiteY0" fmla="*/ 0 h 180311"/>
                    <a:gd name="connsiteX1" fmla="*/ 329514 w 486033"/>
                    <a:gd name="connsiteY1" fmla="*/ 156519 h 180311"/>
                    <a:gd name="connsiteX2" fmla="*/ 0 w 486033"/>
                    <a:gd name="connsiteY2" fmla="*/ 179567 h 180311"/>
                    <a:gd name="connsiteX0" fmla="*/ 486033 w 486033"/>
                    <a:gd name="connsiteY0" fmla="*/ 0 h 180311"/>
                    <a:gd name="connsiteX1" fmla="*/ 329514 w 486033"/>
                    <a:gd name="connsiteY1" fmla="*/ 156519 h 180311"/>
                    <a:gd name="connsiteX2" fmla="*/ 0 w 486033"/>
                    <a:gd name="connsiteY2" fmla="*/ 179567 h 180311"/>
                    <a:gd name="connsiteX0" fmla="*/ 486033 w 486033"/>
                    <a:gd name="connsiteY0" fmla="*/ 0 h 179567"/>
                    <a:gd name="connsiteX1" fmla="*/ 329514 w 486033"/>
                    <a:gd name="connsiteY1" fmla="*/ 156519 h 179567"/>
                    <a:gd name="connsiteX2" fmla="*/ 0 w 486033"/>
                    <a:gd name="connsiteY2" fmla="*/ 179567 h 179567"/>
                    <a:gd name="connsiteX0" fmla="*/ 446420 w 446420"/>
                    <a:gd name="connsiteY0" fmla="*/ 0 h 179567"/>
                    <a:gd name="connsiteX1" fmla="*/ 289901 w 446420"/>
                    <a:gd name="connsiteY1" fmla="*/ 156519 h 179567"/>
                    <a:gd name="connsiteX2" fmla="*/ 0 w 446420"/>
                    <a:gd name="connsiteY2" fmla="*/ 179567 h 179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6420" h="179567">
                      <a:moveTo>
                        <a:pt x="446420" y="0"/>
                      </a:moveTo>
                      <a:cubicBezTo>
                        <a:pt x="408663" y="62470"/>
                        <a:pt x="370906" y="124941"/>
                        <a:pt x="289901" y="156519"/>
                      </a:cubicBezTo>
                      <a:cubicBezTo>
                        <a:pt x="208895" y="188097"/>
                        <a:pt x="243093" y="172278"/>
                        <a:pt x="0" y="17956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407D4ABD-172B-5D43-C5B1-30126DC029C8}"/>
                  </a:ext>
                </a:extLst>
              </p:cNvPr>
              <p:cNvSpPr txBox="1"/>
              <p:nvPr/>
            </p:nvSpPr>
            <p:spPr>
              <a:xfrm>
                <a:off x="5546577" y="747794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9A5C18C-5BC4-6202-90A7-0A5BF4466956}"/>
                  </a:ext>
                </a:extLst>
              </p:cNvPr>
              <p:cNvSpPr txBox="1"/>
              <p:nvPr/>
            </p:nvSpPr>
            <p:spPr>
              <a:xfrm>
                <a:off x="4811161" y="6923285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8A68FB2A-3133-FB20-C0FC-8E336EB9E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114" y="7057963"/>
                <a:ext cx="306098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51EFE6C3-941D-C3A7-C667-D5F4B6E89A87}"/>
                  </a:ext>
                </a:extLst>
              </p:cNvPr>
              <p:cNvSpPr txBox="1"/>
              <p:nvPr/>
            </p:nvSpPr>
            <p:spPr>
              <a:xfrm>
                <a:off x="5975500" y="662015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8767BF36-F3A4-23E0-2D3B-60899687090A}"/>
                  </a:ext>
                </a:extLst>
              </p:cNvPr>
              <p:cNvSpPr txBox="1"/>
              <p:nvPr/>
            </p:nvSpPr>
            <p:spPr>
              <a:xfrm>
                <a:off x="5142150" y="6252151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F04D5D0-2B6C-4BEF-AB9D-01F1869AAF7A}"/>
                  </a:ext>
                </a:extLst>
              </p:cNvPr>
              <p:cNvSpPr txBox="1"/>
              <p:nvPr/>
            </p:nvSpPr>
            <p:spPr>
              <a:xfrm>
                <a:off x="5867400" y="6252151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200" i="1" kern="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2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1D07610D-7BC3-3C27-85EF-A8E12A59E1D8}"/>
                  </a:ext>
                </a:extLst>
              </p:cNvPr>
              <p:cNvSpPr txBox="1"/>
              <p:nvPr/>
            </p:nvSpPr>
            <p:spPr>
              <a:xfrm>
                <a:off x="5674323" y="720519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bind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3BB0E99C-9E27-95FD-1450-1AF2A336886A}"/>
                  </a:ext>
                </a:extLst>
              </p:cNvPr>
              <p:cNvSpPr txBox="1"/>
              <p:nvPr/>
            </p:nvSpPr>
            <p:spPr>
              <a:xfrm>
                <a:off x="5029200" y="70121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lang="en-US" sz="1200" i="1" kern="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1200" i="1" kern="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syn</a:t>
                </a:r>
                <a:endPara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53746ECE-BADA-E5F5-6D6B-D0D0F5AB4146}"/>
              </a:ext>
            </a:extLst>
          </p:cNvPr>
          <p:cNvSpPr txBox="1"/>
          <p:nvPr/>
        </p:nvSpPr>
        <p:spPr>
          <a:xfrm>
            <a:off x="4187688" y="5188226"/>
            <a:ext cx="3149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these:</a:t>
            </a:r>
          </a:p>
          <a:p>
            <a:r>
              <a:rPr lang="en-US" dirty="0"/>
              <a:t>• Integrate in open loop</a:t>
            </a:r>
          </a:p>
          <a:p>
            <a:r>
              <a:rPr lang="en-US" dirty="0"/>
              <a:t>• Adapt perfectly in closed loop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00722" y="60104"/>
            <a:ext cx="584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Network variants work equally well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0482" y="4934857"/>
            <a:ext cx="31652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dP1/</a:t>
            </a:r>
            <a:r>
              <a:rPr lang="en-US" dirty="0" err="1" smtClean="0"/>
              <a:t>dt</a:t>
            </a:r>
            <a:r>
              <a:rPr lang="en-US" dirty="0" smtClean="0"/>
              <a:t> = </a:t>
            </a:r>
            <a:r>
              <a:rPr lang="en-US" dirty="0" err="1" smtClean="0"/>
              <a:t>vo</a:t>
            </a:r>
            <a:r>
              <a:rPr lang="en-US" dirty="0" smtClean="0"/>
              <a:t> – k P1 P2</a:t>
            </a:r>
          </a:p>
          <a:p>
            <a:r>
              <a:rPr lang="en-US" dirty="0" smtClean="0"/>
              <a:t>At </a:t>
            </a:r>
            <a:r>
              <a:rPr lang="en-US" dirty="0" err="1" smtClean="0"/>
              <a:t>ss</a:t>
            </a:r>
            <a:r>
              <a:rPr lang="en-US" dirty="0" smtClean="0"/>
              <a:t>: P1 = </a:t>
            </a:r>
            <a:r>
              <a:rPr lang="en-US" dirty="0" err="1" smtClean="0"/>
              <a:t>vo</a:t>
            </a:r>
            <a:r>
              <a:rPr lang="en-US" dirty="0" smtClean="0"/>
              <a:t>/(k P2)</a:t>
            </a:r>
          </a:p>
          <a:p>
            <a:r>
              <a:rPr lang="en-US" dirty="0" smtClean="0"/>
              <a:t>v1 = k P1 P2</a:t>
            </a:r>
          </a:p>
          <a:p>
            <a:r>
              <a:rPr lang="en-US" dirty="0" smtClean="0"/>
              <a:t>v1 = k P2 </a:t>
            </a:r>
            <a:r>
              <a:rPr lang="en-US" dirty="0" err="1" smtClean="0"/>
              <a:t>vo</a:t>
            </a:r>
            <a:r>
              <a:rPr lang="en-US" dirty="0" smtClean="0"/>
              <a:t>/(k P2) = </a:t>
            </a:r>
            <a:r>
              <a:rPr lang="en-US" dirty="0" err="1" smtClean="0"/>
              <a:t>vo</a:t>
            </a:r>
            <a:endParaRPr lang="en-US" dirty="0" smtClean="0"/>
          </a:p>
          <a:p>
            <a:r>
              <a:rPr lang="en-US" dirty="0" smtClean="0"/>
              <a:t>Therefore v1 is zero order in P2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BFBC3C-23E5-8C45-BF35-6D87FF4095F5}"/>
              </a:ext>
            </a:extLst>
          </p:cNvPr>
          <p:cNvGrpSpPr/>
          <p:nvPr/>
        </p:nvGrpSpPr>
        <p:grpSpPr>
          <a:xfrm>
            <a:off x="2409261" y="1518422"/>
            <a:ext cx="2156683" cy="1533149"/>
            <a:chOff x="1408192" y="1687388"/>
            <a:chExt cx="1640501" cy="116620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C28251-A149-8894-91F1-C83017E90153}"/>
                </a:ext>
              </a:extLst>
            </p:cNvPr>
            <p:cNvSpPr txBox="1"/>
            <p:nvPr/>
          </p:nvSpPr>
          <p:spPr>
            <a:xfrm>
              <a:off x="1815204" y="2314254"/>
              <a:ext cx="231919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4ACE59-4ADE-10C5-8202-11BAF55D2B58}"/>
                </a:ext>
              </a:extLst>
            </p:cNvPr>
            <p:cNvSpPr txBox="1"/>
            <p:nvPr/>
          </p:nvSpPr>
          <p:spPr>
            <a:xfrm>
              <a:off x="2782891" y="2348560"/>
              <a:ext cx="231919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2156FCB-E484-C807-B8AB-FA5C2782A16E}"/>
                </a:ext>
              </a:extLst>
            </p:cNvPr>
            <p:cNvSpPr/>
            <p:nvPr/>
          </p:nvSpPr>
          <p:spPr>
            <a:xfrm>
              <a:off x="2027420" y="2253765"/>
              <a:ext cx="773717" cy="170472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en-US" sz="14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CB2A48B-60E6-9CD7-A6F4-86D529D9CBE1}"/>
                </a:ext>
              </a:extLst>
            </p:cNvPr>
            <p:cNvSpPr/>
            <p:nvPr/>
          </p:nvSpPr>
          <p:spPr>
            <a:xfrm flipH="1" flipV="1">
              <a:off x="2013529" y="2513142"/>
              <a:ext cx="773717" cy="170472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en-US" sz="14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ECD2B98-737D-3149-3C87-900F570D1767}"/>
                </a:ext>
              </a:extLst>
            </p:cNvPr>
            <p:cNvCxnSpPr>
              <a:cxnSpLocks/>
            </p:cNvCxnSpPr>
            <p:nvPr/>
          </p:nvCxnSpPr>
          <p:spPr>
            <a:xfrm>
              <a:off x="2436983" y="2009667"/>
              <a:ext cx="0" cy="23265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1BAD67-F3F1-11CB-8D33-F4A71B547E0D}"/>
                </a:ext>
              </a:extLst>
            </p:cNvPr>
            <p:cNvSpPr txBox="1"/>
            <p:nvPr/>
          </p:nvSpPr>
          <p:spPr>
            <a:xfrm>
              <a:off x="2237418" y="2226295"/>
              <a:ext cx="331922" cy="23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i="1" kern="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400" i="1" kern="0" baseline="-250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kern="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sz="14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7188B6-F14A-E8A0-25CE-A16529BCF21F}"/>
                </a:ext>
              </a:extLst>
            </p:cNvPr>
            <p:cNvSpPr txBox="1"/>
            <p:nvPr/>
          </p:nvSpPr>
          <p:spPr>
            <a:xfrm>
              <a:off x="2293655" y="2619479"/>
              <a:ext cx="239235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i="1" kern="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400" i="1" kern="0" baseline="-250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400" kern="0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7ABFFA-F707-A6E0-FD30-191FC8725F22}"/>
                </a:ext>
              </a:extLst>
            </p:cNvPr>
            <p:cNvSpPr txBox="1"/>
            <p:nvPr/>
          </p:nvSpPr>
          <p:spPr>
            <a:xfrm>
              <a:off x="2292612" y="1786548"/>
              <a:ext cx="231919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kern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1BA817-3FD7-9C1F-A1D9-9214D8C71E93}"/>
                </a:ext>
              </a:extLst>
            </p:cNvPr>
            <p:cNvSpPr txBox="1"/>
            <p:nvPr/>
          </p:nvSpPr>
          <p:spPr>
            <a:xfrm>
              <a:off x="1408192" y="1800298"/>
              <a:ext cx="231919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2E09CEC-4596-9F4D-DC63-9A21D7D31C3F}"/>
                </a:ext>
              </a:extLst>
            </p:cNvPr>
            <p:cNvCxnSpPr>
              <a:cxnSpLocks/>
            </p:cNvCxnSpPr>
            <p:nvPr/>
          </p:nvCxnSpPr>
          <p:spPr>
            <a:xfrm>
              <a:off x="1618702" y="1941977"/>
              <a:ext cx="719016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75C801-E3B6-33A9-B85A-FB503155ADC8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19" y="1935646"/>
              <a:ext cx="30380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73289E-0836-9193-885D-4D3A06AE21D7}"/>
                </a:ext>
              </a:extLst>
            </p:cNvPr>
            <p:cNvSpPr txBox="1"/>
            <p:nvPr/>
          </p:nvSpPr>
          <p:spPr>
            <a:xfrm>
              <a:off x="2802142" y="1814048"/>
              <a:ext cx="246551" cy="234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kern="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D085B69-D695-3EA5-F6AA-8AF742D7F6AC}"/>
                </a:ext>
              </a:extLst>
            </p:cNvPr>
            <p:cNvSpPr txBox="1"/>
            <p:nvPr/>
          </p:nvSpPr>
          <p:spPr>
            <a:xfrm>
              <a:off x="1693018" y="1693717"/>
              <a:ext cx="269653" cy="23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i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400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9180EF-7842-EB62-3155-0E747AAEC23D}"/>
                </a:ext>
              </a:extLst>
            </p:cNvPr>
            <p:cNvSpPr txBox="1"/>
            <p:nvPr/>
          </p:nvSpPr>
          <p:spPr>
            <a:xfrm>
              <a:off x="2531035" y="1687388"/>
              <a:ext cx="269653" cy="23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1400" i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400" i="1" kern="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kern="0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3135211-31E0-F5B0-130D-57DB2809581F}"/>
                  </a:ext>
                </a:extLst>
              </p:cNvPr>
              <p:cNvSpPr txBox="1"/>
              <p:nvPr/>
            </p:nvSpPr>
            <p:spPr>
              <a:xfrm>
                <a:off x="5927037" y="1794012"/>
                <a:ext cx="1866985" cy="34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3135211-31E0-F5B0-130D-57DB2809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37" y="1794012"/>
                <a:ext cx="1866985" cy="349263"/>
              </a:xfrm>
              <a:prstGeom prst="rect">
                <a:avLst/>
              </a:prstGeom>
              <a:blipFill>
                <a:blip r:embed="rId2"/>
                <a:stretch>
                  <a:fillRect t="-10345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6E0C38DC-ED9E-D420-40B5-C7D59F536037}"/>
              </a:ext>
            </a:extLst>
          </p:cNvPr>
          <p:cNvSpPr txBox="1"/>
          <p:nvPr/>
        </p:nvSpPr>
        <p:spPr>
          <a:xfrm>
            <a:off x="5181600" y="1093306"/>
            <a:ext cx="364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cycle reactions are zeroth order</a:t>
            </a:r>
          </a:p>
          <a:p>
            <a:r>
              <a:rPr lang="en-US" dirty="0"/>
              <a:t>      (with respect to substrates):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EDBA7F6-FDB8-BC11-B06E-04D42980FD8E}"/>
              </a:ext>
            </a:extLst>
          </p:cNvPr>
          <p:cNvSpPr txBox="1"/>
          <p:nvPr/>
        </p:nvSpPr>
        <p:spPr>
          <a:xfrm>
            <a:off x="5191539" y="2166731"/>
            <a:ext cx="249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is only stationary if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371A30-5342-6710-C2E1-BD293AA335CF}"/>
                  </a:ext>
                </a:extLst>
              </p:cNvPr>
              <p:cNvSpPr txBox="1"/>
              <p:nvPr/>
            </p:nvSpPr>
            <p:spPr>
              <a:xfrm>
                <a:off x="6145696" y="2504663"/>
                <a:ext cx="997966" cy="671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371A30-5342-6710-C2E1-BD293AA33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96" y="2504663"/>
                <a:ext cx="997966" cy="671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5A563690-2274-B56F-AA88-D242C18ED58F}"/>
              </a:ext>
            </a:extLst>
          </p:cNvPr>
          <p:cNvSpPr txBox="1"/>
          <p:nvPr/>
        </p:nvSpPr>
        <p:spPr>
          <a:xfrm>
            <a:off x="5161722" y="3177210"/>
            <a:ext cx="359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Otherwise, cycle goes to all S or all 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6A11EB9-6B87-9666-9C44-076BDB443824}"/>
              </a:ext>
            </a:extLst>
          </p:cNvPr>
          <p:cNvSpPr txBox="1"/>
          <p:nvPr/>
        </p:nvSpPr>
        <p:spPr>
          <a:xfrm>
            <a:off x="2219740" y="3680792"/>
            <a:ext cx="554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Zeroth order reactions create a </a:t>
            </a:r>
            <a:r>
              <a:rPr lang="en-US" b="1" i="1" dirty="0"/>
              <a:t>neutrally stable species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B6B3677-17F9-744A-E439-1AACE5317015}"/>
              </a:ext>
            </a:extLst>
          </p:cNvPr>
          <p:cNvSpPr txBox="1"/>
          <p:nvPr/>
        </p:nvSpPr>
        <p:spPr>
          <a:xfrm>
            <a:off x="2776330" y="4157870"/>
            <a:ext cx="653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cycle is stationary, then </a:t>
            </a:r>
            <a:r>
              <a:rPr lang="en-US" i="1" dirty="0"/>
              <a:t>P</a:t>
            </a:r>
            <a:r>
              <a:rPr lang="en-US" dirty="0"/>
              <a:t> can be </a:t>
            </a:r>
            <a:r>
              <a:rPr lang="en-US" b="1" dirty="0"/>
              <a:t>anything</a:t>
            </a:r>
            <a:r>
              <a:rPr lang="en-US" dirty="0"/>
              <a:t> and it won’t change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B9C3368-9439-256E-E357-01E94359824E}"/>
              </a:ext>
            </a:extLst>
          </p:cNvPr>
          <p:cNvSpPr txBox="1"/>
          <p:nvPr/>
        </p:nvSpPr>
        <p:spPr>
          <a:xfrm>
            <a:off x="2219740" y="4747592"/>
            <a:ext cx="706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Mathematically, the </a:t>
            </a:r>
            <a:r>
              <a:rPr lang="en-US" b="1" i="1" dirty="0"/>
              <a:t>steady-state rate equations are underdetermined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3FFB59D-F522-BF99-7168-4E90402BB62D}"/>
                  </a:ext>
                </a:extLst>
              </p:cNvPr>
              <p:cNvSpPr txBox="1"/>
              <p:nvPr/>
            </p:nvSpPr>
            <p:spPr>
              <a:xfrm>
                <a:off x="3124200" y="5181601"/>
                <a:ext cx="2355574" cy="34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3FFB59D-F522-BF99-7168-4E90402B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181601"/>
                <a:ext cx="2355574" cy="349263"/>
              </a:xfrm>
              <a:prstGeom prst="rect">
                <a:avLst/>
              </a:prstGeom>
              <a:blipFill>
                <a:blip r:embed="rId4"/>
                <a:stretch>
                  <a:fillRect t="-10526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D8AEFE8-29D4-9E1F-60AE-3D5B7F88F3B0}"/>
                  </a:ext>
                </a:extLst>
              </p:cNvPr>
              <p:cNvSpPr txBox="1"/>
              <p:nvPr/>
            </p:nvSpPr>
            <p:spPr>
              <a:xfrm>
                <a:off x="3263346" y="5506278"/>
                <a:ext cx="2196548" cy="351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D8AEFE8-29D4-9E1F-60AE-3D5B7F88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46" y="5506278"/>
                <a:ext cx="2196548" cy="351250"/>
              </a:xfrm>
              <a:prstGeom prst="rect">
                <a:avLst/>
              </a:prstGeom>
              <a:blipFill>
                <a:blip r:embed="rId5"/>
                <a:stretch>
                  <a:fillRect l="-1939" t="-8621" r="-1939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2A0639B-07B9-7719-D36F-3619FFE131B9}"/>
                  </a:ext>
                </a:extLst>
              </p:cNvPr>
              <p:cNvSpPr txBox="1"/>
              <p:nvPr/>
            </p:nvSpPr>
            <p:spPr>
              <a:xfrm>
                <a:off x="3154017" y="5867401"/>
                <a:ext cx="2574235" cy="31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2A0639B-07B9-7719-D36F-3619FFE1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17" y="5867401"/>
                <a:ext cx="2574235" cy="317523"/>
              </a:xfrm>
              <a:prstGeom prst="rect">
                <a:avLst/>
              </a:prstGeom>
              <a:blipFill>
                <a:blip r:embed="rId6"/>
                <a:stretch>
                  <a:fillRect t="-1538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ight Brace 146">
            <a:extLst>
              <a:ext uri="{FF2B5EF4-FFF2-40B4-BE49-F238E27FC236}">
                <a16:creationId xmlns:a16="http://schemas.microsoft.com/office/drawing/2014/main" id="{7A7B623E-4EC2-0BD5-1574-97A213577D14}"/>
              </a:ext>
            </a:extLst>
          </p:cNvPr>
          <p:cNvSpPr/>
          <p:nvPr/>
        </p:nvSpPr>
        <p:spPr bwMode="auto">
          <a:xfrm>
            <a:off x="5748130" y="5168349"/>
            <a:ext cx="208722" cy="1083365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AEE01D0-3731-1526-F389-B8BFB61C1750}"/>
              </a:ext>
            </a:extLst>
          </p:cNvPr>
          <p:cNvSpPr txBox="1"/>
          <p:nvPr/>
        </p:nvSpPr>
        <p:spPr>
          <a:xfrm>
            <a:off x="6145696" y="5267739"/>
            <a:ext cx="2764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equations, 3 unknowns</a:t>
            </a:r>
          </a:p>
          <a:p>
            <a:r>
              <a:rPr lang="en-US" dirty="0"/>
              <a:t>but </a:t>
            </a:r>
            <a:r>
              <a:rPr lang="en-US" i="1" dirty="0"/>
              <a:t>P</a:t>
            </a:r>
            <a:r>
              <a:rPr lang="en-US" dirty="0"/>
              <a:t> isn’t in the equations,</a:t>
            </a:r>
          </a:p>
          <a:p>
            <a:r>
              <a:rPr lang="en-US" dirty="0"/>
              <a:t>so can’t solve for it.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00722" y="60104"/>
            <a:ext cx="974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Essential components: Zeroth order reactions are </a:t>
            </a:r>
            <a:r>
              <a:rPr lang="en-US" sz="3200" b="1" dirty="0" smtClean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essential</a:t>
            </a:r>
            <a:endParaRPr lang="en-US" sz="3200" b="1" dirty="0">
              <a:solidFill>
                <a:schemeClr val="bg1"/>
              </a:solidFill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996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B2677-18DC-9A46-DB19-0DEEEAA8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59" y="3955775"/>
            <a:ext cx="2653491" cy="1847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23BABD-1EE7-286C-6EA0-277D31A009C9}"/>
              </a:ext>
            </a:extLst>
          </p:cNvPr>
          <p:cNvGrpSpPr/>
          <p:nvPr/>
        </p:nvGrpSpPr>
        <p:grpSpPr>
          <a:xfrm>
            <a:off x="2164262" y="1455489"/>
            <a:ext cx="2139415" cy="1575949"/>
            <a:chOff x="876812" y="4008382"/>
            <a:chExt cx="1993403" cy="1412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2EA0B8-D123-400B-B67A-C9745E2CDAF6}"/>
                </a:ext>
              </a:extLst>
            </p:cNvPr>
            <p:cNvSpPr txBox="1"/>
            <p:nvPr/>
          </p:nvSpPr>
          <p:spPr>
            <a:xfrm>
              <a:off x="1456484" y="4766988"/>
              <a:ext cx="284084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9AC72-E6C1-3BC2-E50A-9E5B36CC8E3E}"/>
                </a:ext>
              </a:extLst>
            </p:cNvPr>
            <p:cNvSpPr txBox="1"/>
            <p:nvPr/>
          </p:nvSpPr>
          <p:spPr>
            <a:xfrm>
              <a:off x="2577979" y="4758764"/>
              <a:ext cx="284084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10125E0-EF5E-4641-B523-D0BB9BBD0CEA}"/>
                </a:ext>
              </a:extLst>
            </p:cNvPr>
            <p:cNvSpPr/>
            <p:nvPr/>
          </p:nvSpPr>
          <p:spPr>
            <a:xfrm>
              <a:off x="1683365" y="4646510"/>
              <a:ext cx="916221" cy="201870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993F16-9DA1-33CB-1ED1-D1E84AFF903D}"/>
                </a:ext>
              </a:extLst>
            </p:cNvPr>
            <p:cNvSpPr/>
            <p:nvPr/>
          </p:nvSpPr>
          <p:spPr>
            <a:xfrm flipH="1" flipV="1">
              <a:off x="1666915" y="4953659"/>
              <a:ext cx="916221" cy="201870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590DDF-A1B8-47F9-1B93-5976F31325BD}"/>
                </a:ext>
              </a:extLst>
            </p:cNvPr>
            <p:cNvCxnSpPr>
              <a:cxnSpLocks/>
            </p:cNvCxnSpPr>
            <p:nvPr/>
          </p:nvCxnSpPr>
          <p:spPr>
            <a:xfrm>
              <a:off x="2135797" y="4357454"/>
              <a:ext cx="0" cy="275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D23420-B27F-F620-9548-AAD32FD0861E}"/>
                </a:ext>
              </a:extLst>
            </p:cNvPr>
            <p:cNvSpPr txBox="1"/>
            <p:nvPr/>
          </p:nvSpPr>
          <p:spPr>
            <a:xfrm>
              <a:off x="1882613" y="4630457"/>
              <a:ext cx="511110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4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ES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61B82-C00C-895D-99B3-1A5069E94CCE}"/>
                </a:ext>
              </a:extLst>
            </p:cNvPr>
            <p:cNvSpPr txBox="1"/>
            <p:nvPr/>
          </p:nvSpPr>
          <p:spPr>
            <a:xfrm>
              <a:off x="1990917" y="4900472"/>
              <a:ext cx="293045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4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E10893-57FB-2EC0-0B14-E8AB1A3276F6}"/>
                </a:ext>
              </a:extLst>
            </p:cNvPr>
            <p:cNvSpPr txBox="1"/>
            <p:nvPr/>
          </p:nvSpPr>
          <p:spPr>
            <a:xfrm>
              <a:off x="1997398" y="4125805"/>
              <a:ext cx="284084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EDD95C-AB03-9C21-CF30-FB2B3ACBEB02}"/>
                </a:ext>
              </a:extLst>
            </p:cNvPr>
            <p:cNvSpPr txBox="1"/>
            <p:nvPr/>
          </p:nvSpPr>
          <p:spPr>
            <a:xfrm>
              <a:off x="876812" y="4125805"/>
              <a:ext cx="284084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569A64-517F-6FA3-EE66-D437AE072E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670" y="4277298"/>
              <a:ext cx="9218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E99CEA-B9E9-B03D-59E2-CDCB0AA38153}"/>
                </a:ext>
              </a:extLst>
            </p:cNvPr>
            <p:cNvCxnSpPr>
              <a:cxnSpLocks/>
            </p:cNvCxnSpPr>
            <p:nvPr/>
          </p:nvCxnSpPr>
          <p:spPr>
            <a:xfrm>
              <a:off x="1251571" y="4315680"/>
              <a:ext cx="1648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3CD4A56-59F2-14CA-D233-189F27D96136}"/>
                </a:ext>
              </a:extLst>
            </p:cNvPr>
            <p:cNvSpPr/>
            <p:nvPr/>
          </p:nvSpPr>
          <p:spPr>
            <a:xfrm>
              <a:off x="1326522" y="4319428"/>
              <a:ext cx="1379095" cy="1101777"/>
            </a:xfrm>
            <a:custGeom>
              <a:avLst/>
              <a:gdLst>
                <a:gd name="connsiteX0" fmla="*/ 1341619 w 1341619"/>
                <a:gd name="connsiteY0" fmla="*/ 674558 h 1266669"/>
                <a:gd name="connsiteX1" fmla="*/ 1341619 w 1341619"/>
                <a:gd name="connsiteY1" fmla="*/ 1266669 h 1266669"/>
                <a:gd name="connsiteX2" fmla="*/ 7495 w 1341619"/>
                <a:gd name="connsiteY2" fmla="*/ 1266669 h 1266669"/>
                <a:gd name="connsiteX3" fmla="*/ 0 w 1341619"/>
                <a:gd name="connsiteY3" fmla="*/ 0 h 1266669"/>
                <a:gd name="connsiteX0" fmla="*/ 1341619 w 1341619"/>
                <a:gd name="connsiteY0" fmla="*/ 674558 h 1266669"/>
                <a:gd name="connsiteX1" fmla="*/ 1341619 w 1341619"/>
                <a:gd name="connsiteY1" fmla="*/ 1266669 h 1266669"/>
                <a:gd name="connsiteX2" fmla="*/ 7495 w 1341619"/>
                <a:gd name="connsiteY2" fmla="*/ 1266669 h 1266669"/>
                <a:gd name="connsiteX3" fmla="*/ 0 w 1341619"/>
                <a:gd name="connsiteY3" fmla="*/ 0 h 1266669"/>
                <a:gd name="connsiteX0" fmla="*/ 1342340 w 1342340"/>
                <a:gd name="connsiteY0" fmla="*/ 674558 h 1266669"/>
                <a:gd name="connsiteX1" fmla="*/ 1342340 w 1342340"/>
                <a:gd name="connsiteY1" fmla="*/ 1266669 h 1266669"/>
                <a:gd name="connsiteX2" fmla="*/ 720 w 1342340"/>
                <a:gd name="connsiteY2" fmla="*/ 1266669 h 1266669"/>
                <a:gd name="connsiteX3" fmla="*/ 721 w 1342340"/>
                <a:gd name="connsiteY3" fmla="*/ 0 h 1266669"/>
                <a:gd name="connsiteX0" fmla="*/ 1342340 w 1342340"/>
                <a:gd name="connsiteY0" fmla="*/ 812427 h 1266669"/>
                <a:gd name="connsiteX1" fmla="*/ 1342340 w 1342340"/>
                <a:gd name="connsiteY1" fmla="*/ 1266669 h 1266669"/>
                <a:gd name="connsiteX2" fmla="*/ 720 w 1342340"/>
                <a:gd name="connsiteY2" fmla="*/ 1266669 h 1266669"/>
                <a:gd name="connsiteX3" fmla="*/ 721 w 1342340"/>
                <a:gd name="connsiteY3" fmla="*/ 0 h 126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340" h="1266669">
                  <a:moveTo>
                    <a:pt x="1342340" y="812427"/>
                  </a:moveTo>
                  <a:lnTo>
                    <a:pt x="1342340" y="1266669"/>
                  </a:lnTo>
                  <a:lnTo>
                    <a:pt x="720" y="1266669"/>
                  </a:lnTo>
                  <a:cubicBezTo>
                    <a:pt x="-1778" y="844446"/>
                    <a:pt x="3219" y="422223"/>
                    <a:pt x="721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F4942C5-48F0-203A-36B1-C81692426A51}"/>
                </a:ext>
              </a:extLst>
            </p:cNvPr>
            <p:cNvCxnSpPr>
              <a:cxnSpLocks/>
            </p:cNvCxnSpPr>
            <p:nvPr/>
          </p:nvCxnSpPr>
          <p:spPr>
            <a:xfrm>
              <a:off x="2255912" y="4269799"/>
              <a:ext cx="3597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09CEC-73EC-80F6-1352-9BEC108CA93F}"/>
                </a:ext>
              </a:extLst>
            </p:cNvPr>
            <p:cNvSpPr txBox="1"/>
            <p:nvPr/>
          </p:nvSpPr>
          <p:spPr>
            <a:xfrm>
              <a:off x="2568208" y="4125805"/>
              <a:ext cx="302007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F48A65-54A0-AA05-4F05-9551D7E3F32F}"/>
                </a:ext>
              </a:extLst>
            </p:cNvPr>
            <p:cNvSpPr txBox="1"/>
            <p:nvPr/>
          </p:nvSpPr>
          <p:spPr>
            <a:xfrm>
              <a:off x="1214098" y="4015877"/>
              <a:ext cx="318435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412C61-1B8D-0DE4-F3BE-B56247F4FD44}"/>
                </a:ext>
              </a:extLst>
            </p:cNvPr>
            <p:cNvSpPr txBox="1"/>
            <p:nvPr/>
          </p:nvSpPr>
          <p:spPr>
            <a:xfrm>
              <a:off x="2247167" y="4008382"/>
              <a:ext cx="318435" cy="27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4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9795B4-8CAB-DCFF-D41B-8D078AA7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08" y="1396364"/>
            <a:ext cx="2578280" cy="179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AD0CAA-7E20-6B86-2A5C-2A4ED2033763}"/>
              </a:ext>
            </a:extLst>
          </p:cNvPr>
          <p:cNvSpPr txBox="1"/>
          <p:nvPr/>
        </p:nvSpPr>
        <p:spPr>
          <a:xfrm>
            <a:off x="4108174" y="188843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order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E51EEC-51E8-6E4C-9D9B-D12E40E23665}"/>
              </a:ext>
            </a:extLst>
          </p:cNvPr>
          <p:cNvCxnSpPr/>
          <p:nvPr/>
        </p:nvCxnSpPr>
        <p:spPr bwMode="auto">
          <a:xfrm flipH="1">
            <a:off x="3730488" y="2126976"/>
            <a:ext cx="417443" cy="1789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FE9D75-235F-AD9A-62EB-CCBA51B6AD19}"/>
              </a:ext>
            </a:extLst>
          </p:cNvPr>
          <p:cNvSpPr txBox="1"/>
          <p:nvPr/>
        </p:nvSpPr>
        <p:spPr>
          <a:xfrm>
            <a:off x="7606750" y="210709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loop:</a:t>
            </a:r>
          </a:p>
          <a:p>
            <a:r>
              <a:rPr lang="en-US" i="1" dirty="0"/>
              <a:t>   P</a:t>
            </a:r>
            <a:r>
              <a:rPr lang="en-US" dirty="0"/>
              <a:t> ≠ ∫ </a:t>
            </a:r>
            <a:r>
              <a:rPr lang="en-US" i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CAF1A5-F6F3-0388-1370-820F6657FFFB}"/>
              </a:ext>
            </a:extLst>
          </p:cNvPr>
          <p:cNvSpPr txBox="1"/>
          <p:nvPr/>
        </p:nvSpPr>
        <p:spPr>
          <a:xfrm>
            <a:off x="3299792" y="3826567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loop:</a:t>
            </a:r>
          </a:p>
          <a:p>
            <a:r>
              <a:rPr lang="en-US" i="1" dirty="0"/>
              <a:t>   E</a:t>
            </a:r>
            <a:r>
              <a:rPr lang="en-US" dirty="0"/>
              <a:t> doesn’t adapt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B7160-A38B-0126-F376-84F08BF51D30}"/>
              </a:ext>
            </a:extLst>
          </p:cNvPr>
          <p:cNvSpPr txBox="1"/>
          <p:nvPr/>
        </p:nvSpPr>
        <p:spPr>
          <a:xfrm>
            <a:off x="6076122" y="3945834"/>
            <a:ext cx="37911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P is no longer neutrally stable</a:t>
            </a:r>
          </a:p>
          <a:p>
            <a:endParaRPr lang="en-US" dirty="0"/>
          </a:p>
          <a:p>
            <a:r>
              <a:rPr lang="en-US" dirty="0"/>
              <a:t>• equations aren’t underdetermined</a:t>
            </a:r>
          </a:p>
          <a:p>
            <a:endParaRPr lang="en-US" dirty="0"/>
          </a:p>
          <a:p>
            <a:r>
              <a:rPr lang="en-US" dirty="0"/>
              <a:t>• So, integration and integral feedback</a:t>
            </a:r>
          </a:p>
          <a:p>
            <a:r>
              <a:rPr lang="en-US" dirty="0"/>
              <a:t>   control fail to 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0508" y="70239"/>
            <a:ext cx="642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Removing 0th order breaks integration</a:t>
            </a:r>
          </a:p>
        </p:txBody>
      </p:sp>
    </p:spTree>
    <p:extLst>
      <p:ext uri="{BB962C8B-B14F-4D97-AF65-F5344CB8AC3E}">
        <p14:creationId xmlns:p14="http://schemas.microsoft.com/office/powerpoint/2010/main" val="1390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CAE1D-9A35-32C6-024A-BAF2FA4A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8869-EB87-5C4F-A35A-BAF2A522B91F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2E222E-B4EB-8ECF-7A60-D4DCDB64DAD9}"/>
              </a:ext>
            </a:extLst>
          </p:cNvPr>
          <p:cNvGrpSpPr/>
          <p:nvPr/>
        </p:nvGrpSpPr>
        <p:grpSpPr>
          <a:xfrm>
            <a:off x="3347344" y="771048"/>
            <a:ext cx="5962379" cy="1727701"/>
            <a:chOff x="461683" y="850558"/>
            <a:chExt cx="5962379" cy="1727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41DE37-C6FB-C59B-3C61-F7290F79288D}"/>
                </a:ext>
              </a:extLst>
            </p:cNvPr>
            <p:cNvSpPr txBox="1"/>
            <p:nvPr/>
          </p:nvSpPr>
          <p:spPr>
            <a:xfrm>
              <a:off x="3112207" y="171099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325677-B747-3706-E28E-C2008679E633}"/>
                </a:ext>
              </a:extLst>
            </p:cNvPr>
            <p:cNvSpPr txBox="1"/>
            <p:nvPr/>
          </p:nvSpPr>
          <p:spPr>
            <a:xfrm>
              <a:off x="1774378" y="171099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DC85E9-2FCF-FE9E-CA7B-27224B9263A7}"/>
                </a:ext>
              </a:extLst>
            </p:cNvPr>
            <p:cNvSpPr txBox="1"/>
            <p:nvPr/>
          </p:nvSpPr>
          <p:spPr>
            <a:xfrm>
              <a:off x="461683" y="171099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1E8D7E-A024-64AB-EE80-D7C4CE303082}"/>
                </a:ext>
              </a:extLst>
            </p:cNvPr>
            <p:cNvSpPr/>
            <p:nvPr/>
          </p:nvSpPr>
          <p:spPr>
            <a:xfrm>
              <a:off x="759810" y="1570187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D55C17F-BF7E-A351-94FD-1A0CE3CE9641}"/>
                </a:ext>
              </a:extLst>
            </p:cNvPr>
            <p:cNvSpPr/>
            <p:nvPr/>
          </p:nvSpPr>
          <p:spPr>
            <a:xfrm flipH="1" flipV="1">
              <a:off x="740585" y="1929178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6D49E7-AC08-D0E6-E712-53011102ED3A}"/>
                </a:ext>
              </a:extLst>
            </p:cNvPr>
            <p:cNvSpPr txBox="1"/>
            <p:nvPr/>
          </p:nvSpPr>
          <p:spPr>
            <a:xfrm>
              <a:off x="2177118" y="850558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Signal input: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B3BC1E-2DBA-7B02-49E6-5AD6D0889073}"/>
                </a:ext>
              </a:extLst>
            </p:cNvPr>
            <p:cNvSpPr txBox="1"/>
            <p:nvPr/>
          </p:nvSpPr>
          <p:spPr>
            <a:xfrm>
              <a:off x="5344920" y="2301260"/>
              <a:ext cx="107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Signal output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8700E9-1551-605F-9788-3D3FE4D21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7294" y="1059906"/>
              <a:ext cx="1802868" cy="469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FBE35E-6D4B-62A1-27FC-97AE79FE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896026" y="1947608"/>
              <a:ext cx="0" cy="3220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E8AFEF-69A6-18BC-FE37-7D80815C80FB}"/>
                </a:ext>
              </a:extLst>
            </p:cNvPr>
            <p:cNvSpPr txBox="1"/>
            <p:nvPr/>
          </p:nvSpPr>
          <p:spPr>
            <a:xfrm>
              <a:off x="1033225" y="1555666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332F45-CE82-12C8-37E9-FEB1C978EF0F}"/>
                </a:ext>
              </a:extLst>
            </p:cNvPr>
            <p:cNvSpPr txBox="1"/>
            <p:nvPr/>
          </p:nvSpPr>
          <p:spPr>
            <a:xfrm>
              <a:off x="1155346" y="189433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D73B5C-7109-1466-2A2F-CA3400C0F419}"/>
                </a:ext>
              </a:extLst>
            </p:cNvPr>
            <p:cNvSpPr txBox="1"/>
            <p:nvPr/>
          </p:nvSpPr>
          <p:spPr>
            <a:xfrm>
              <a:off x="3147210" y="879214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10AD8D0-7015-801E-686B-8E182E9C1E87}"/>
                </a:ext>
              </a:extLst>
            </p:cNvPr>
            <p:cNvSpPr/>
            <p:nvPr/>
          </p:nvSpPr>
          <p:spPr>
            <a:xfrm>
              <a:off x="2072505" y="1570187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7E20B4F-5A62-AC9A-238F-B11AD4A153C0}"/>
                </a:ext>
              </a:extLst>
            </p:cNvPr>
            <p:cNvSpPr/>
            <p:nvPr/>
          </p:nvSpPr>
          <p:spPr>
            <a:xfrm flipH="1" flipV="1">
              <a:off x="2053280" y="1929178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A118CA-0BE6-7756-9F2E-B32FB9936396}"/>
                </a:ext>
              </a:extLst>
            </p:cNvPr>
            <p:cNvSpPr txBox="1"/>
            <p:nvPr/>
          </p:nvSpPr>
          <p:spPr>
            <a:xfrm>
              <a:off x="4424902" y="1710999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DFF9FBA-A063-46D6-593A-F3E7D12F8B51}"/>
                </a:ext>
              </a:extLst>
            </p:cNvPr>
            <p:cNvSpPr/>
            <p:nvPr/>
          </p:nvSpPr>
          <p:spPr>
            <a:xfrm>
              <a:off x="3410334" y="1570187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19C2C2-97B0-3DA9-C01F-7D8979C39A07}"/>
                </a:ext>
              </a:extLst>
            </p:cNvPr>
            <p:cNvSpPr/>
            <p:nvPr/>
          </p:nvSpPr>
          <p:spPr>
            <a:xfrm flipH="1" flipV="1">
              <a:off x="3391109" y="1929178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E1878-7ABD-1AE8-FF04-690B138298B9}"/>
                </a:ext>
              </a:extLst>
            </p:cNvPr>
            <p:cNvSpPr txBox="1"/>
            <p:nvPr/>
          </p:nvSpPr>
          <p:spPr>
            <a:xfrm>
              <a:off x="5768642" y="1701388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778806-5B7D-D210-D51D-D6F03C18E5CE}"/>
                </a:ext>
              </a:extLst>
            </p:cNvPr>
            <p:cNvSpPr/>
            <p:nvPr/>
          </p:nvSpPr>
          <p:spPr>
            <a:xfrm>
              <a:off x="4723029" y="1570187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F31AB0-A86A-E696-2409-3B990B10DCF8}"/>
                </a:ext>
              </a:extLst>
            </p:cNvPr>
            <p:cNvSpPr/>
            <p:nvPr/>
          </p:nvSpPr>
          <p:spPr>
            <a:xfrm flipH="1" flipV="1">
              <a:off x="4703804" y="1929178"/>
              <a:ext cx="1070867" cy="235943"/>
            </a:xfrm>
            <a:custGeom>
              <a:avLst/>
              <a:gdLst>
                <a:gd name="connsiteX0" fmla="*/ 0 w 1205552"/>
                <a:gd name="connsiteY0" fmla="*/ 241170 h 241170"/>
                <a:gd name="connsiteX1" fmla="*/ 568657 w 1205552"/>
                <a:gd name="connsiteY1" fmla="*/ 59 h 241170"/>
                <a:gd name="connsiteX2" fmla="*/ 1205552 w 1205552"/>
                <a:gd name="connsiteY2" fmla="*/ 222973 h 241170"/>
                <a:gd name="connsiteX0" fmla="*/ 0 w 1205552"/>
                <a:gd name="connsiteY0" fmla="*/ 236625 h 236625"/>
                <a:gd name="connsiteX1" fmla="*/ 623248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25 h 236625"/>
                <a:gd name="connsiteX1" fmla="*/ 586854 w 1205552"/>
                <a:gd name="connsiteY1" fmla="*/ 63 h 236625"/>
                <a:gd name="connsiteX2" fmla="*/ 1205552 w 1205552"/>
                <a:gd name="connsiteY2" fmla="*/ 218428 h 236625"/>
                <a:gd name="connsiteX0" fmla="*/ 0 w 1205552"/>
                <a:gd name="connsiteY0" fmla="*/ 236609 h 255221"/>
                <a:gd name="connsiteX1" fmla="*/ 586854 w 1205552"/>
                <a:gd name="connsiteY1" fmla="*/ 47 h 255221"/>
                <a:gd name="connsiteX2" fmla="*/ 1205552 w 1205552"/>
                <a:gd name="connsiteY2" fmla="*/ 255221 h 255221"/>
                <a:gd name="connsiteX0" fmla="*/ 0 w 1205552"/>
                <a:gd name="connsiteY0" fmla="*/ 231353 h 249965"/>
                <a:gd name="connsiteX1" fmla="*/ 618699 w 1205552"/>
                <a:gd name="connsiteY1" fmla="*/ 49 h 249965"/>
                <a:gd name="connsiteX2" fmla="*/ 1205552 w 1205552"/>
                <a:gd name="connsiteY2" fmla="*/ 249965 h 249965"/>
                <a:gd name="connsiteX0" fmla="*/ 0 w 1205552"/>
                <a:gd name="connsiteY0" fmla="*/ 231304 h 249916"/>
                <a:gd name="connsiteX1" fmla="*/ 618699 w 1205552"/>
                <a:gd name="connsiteY1" fmla="*/ 0 h 249916"/>
                <a:gd name="connsiteX2" fmla="*/ 1205552 w 1205552"/>
                <a:gd name="connsiteY2" fmla="*/ 249916 h 249916"/>
                <a:gd name="connsiteX0" fmla="*/ 0 w 1205552"/>
                <a:gd name="connsiteY0" fmla="*/ 231637 h 250249"/>
                <a:gd name="connsiteX1" fmla="*/ 618699 w 1205552"/>
                <a:gd name="connsiteY1" fmla="*/ 333 h 250249"/>
                <a:gd name="connsiteX2" fmla="*/ 1205552 w 1205552"/>
                <a:gd name="connsiteY2" fmla="*/ 250249 h 25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2" h="250249">
                  <a:moveTo>
                    <a:pt x="0" y="231637"/>
                  </a:moveTo>
                  <a:cubicBezTo>
                    <a:pt x="183866" y="112598"/>
                    <a:pt x="417774" y="-7151"/>
                    <a:pt x="618699" y="333"/>
                  </a:cubicBezTo>
                  <a:cubicBezTo>
                    <a:pt x="819624" y="7817"/>
                    <a:pt x="987567" y="137275"/>
                    <a:pt x="1205552" y="25024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E385B4-AF20-3E3B-2896-B773B5256E09}"/>
                </a:ext>
              </a:extLst>
            </p:cNvPr>
            <p:cNvCxnSpPr>
              <a:cxnSpLocks/>
            </p:cNvCxnSpPr>
            <p:nvPr/>
          </p:nvCxnSpPr>
          <p:spPr>
            <a:xfrm>
              <a:off x="3445482" y="1059906"/>
              <a:ext cx="1802868" cy="469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9360F4A-B686-53FF-3448-655E51FF5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0248" y="1125266"/>
              <a:ext cx="531593" cy="404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B004597-61AB-BD5F-C628-E1159B0CF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56916" y="1125266"/>
              <a:ext cx="531593" cy="404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D0EC31-E7EC-A208-1123-5A69EC4E5D30}"/>
                </a:ext>
              </a:extLst>
            </p:cNvPr>
            <p:cNvSpPr txBox="1"/>
            <p:nvPr/>
          </p:nvSpPr>
          <p:spPr>
            <a:xfrm>
              <a:off x="2362200" y="1555666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1F3807-81C8-DBEB-4E6B-0927E4F3C16E}"/>
                </a:ext>
              </a:extLst>
            </p:cNvPr>
            <p:cNvSpPr txBox="1"/>
            <p:nvPr/>
          </p:nvSpPr>
          <p:spPr>
            <a:xfrm>
              <a:off x="2484321" y="189433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68F98D-DCBA-1EBE-7A94-B8AF3A65F5D8}"/>
                </a:ext>
              </a:extLst>
            </p:cNvPr>
            <p:cNvSpPr txBox="1"/>
            <p:nvPr/>
          </p:nvSpPr>
          <p:spPr>
            <a:xfrm>
              <a:off x="3657600" y="1555666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F0AB87-C38E-58F0-53CA-D574466CA515}"/>
                </a:ext>
              </a:extLst>
            </p:cNvPr>
            <p:cNvSpPr txBox="1"/>
            <p:nvPr/>
          </p:nvSpPr>
          <p:spPr>
            <a:xfrm>
              <a:off x="3779721" y="189433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DF80F59-C74C-C32F-2886-D45E42F8D167}"/>
                </a:ext>
              </a:extLst>
            </p:cNvPr>
            <p:cNvSpPr txBox="1"/>
            <p:nvPr/>
          </p:nvSpPr>
          <p:spPr>
            <a:xfrm>
              <a:off x="4980432" y="1555666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22DEFC-9B25-BB76-32DB-E93799A93392}"/>
                </a:ext>
              </a:extLst>
            </p:cNvPr>
            <p:cNvSpPr txBox="1"/>
            <p:nvPr/>
          </p:nvSpPr>
          <p:spPr>
            <a:xfrm>
              <a:off x="5102553" y="189433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DA8D3929-AAE1-2C1D-6439-7AAB818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02" y="2830189"/>
            <a:ext cx="2741254" cy="17569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9F8A6F7-DF8C-2F07-D6F5-A1B44044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20" y="2835228"/>
            <a:ext cx="2682210" cy="17605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DB298B3-0808-1050-9942-3321BC337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961" y="2835228"/>
            <a:ext cx="2831293" cy="174906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32894F4-156E-23AA-2AA5-0752FA0869B1}"/>
              </a:ext>
            </a:extLst>
          </p:cNvPr>
          <p:cNvSpPr txBox="1"/>
          <p:nvPr/>
        </p:nvSpPr>
        <p:spPr>
          <a:xfrm>
            <a:off x="3104321" y="3369365"/>
            <a:ext cx="88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in </a:t>
            </a:r>
            <a:r>
              <a:rPr lang="en-US" sz="1600" i="1" dirty="0"/>
              <a:t>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44EE3C-3D39-8EA1-A5E4-523E2E6D05B5}"/>
              </a:ext>
            </a:extLst>
          </p:cNvPr>
          <p:cNvSpPr txBox="1"/>
          <p:nvPr/>
        </p:nvSpPr>
        <p:spPr>
          <a:xfrm>
            <a:off x="5310809" y="3081130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pulse in </a:t>
            </a:r>
            <a:r>
              <a:rPr lang="en-US" sz="1600" i="1" dirty="0"/>
              <a:t>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5A8264-D387-78F5-3A11-780C954265DB}"/>
              </a:ext>
            </a:extLst>
          </p:cNvPr>
          <p:cNvSpPr txBox="1"/>
          <p:nvPr/>
        </p:nvSpPr>
        <p:spPr>
          <a:xfrm>
            <a:off x="8007629" y="2892287"/>
            <a:ext cx="134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sine wave in </a:t>
            </a:r>
            <a:r>
              <a:rPr lang="en-US" sz="1600" i="1" dirty="0"/>
              <a:t>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90AE1D-BBB1-0B1A-D208-1C73AEEED7FA}"/>
              </a:ext>
            </a:extLst>
          </p:cNvPr>
          <p:cNvSpPr txBox="1"/>
          <p:nvPr/>
        </p:nvSpPr>
        <p:spPr>
          <a:xfrm>
            <a:off x="3104323" y="4909929"/>
            <a:ext cx="84100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Integral is correct for short times, but fails at long times</a:t>
            </a:r>
          </a:p>
          <a:p>
            <a:endParaRPr lang="en-US" dirty="0"/>
          </a:p>
          <a:p>
            <a:r>
              <a:rPr lang="en-US" sz="2400" dirty="0"/>
              <a:t>How does it work?</a:t>
            </a:r>
          </a:p>
          <a:p>
            <a:r>
              <a:rPr lang="en-US" sz="2400" dirty="0"/>
              <a:t>• The chain isolates </a:t>
            </a:r>
            <a:r>
              <a:rPr lang="en-US" sz="2400" i="1" dirty="0"/>
              <a:t>P</a:t>
            </a:r>
            <a:r>
              <a:rPr lang="en-US" sz="2400" dirty="0"/>
              <a:t> from depletion at </a:t>
            </a:r>
            <a:r>
              <a:rPr lang="en-US" sz="2400" i="1" dirty="0"/>
              <a:t>S</a:t>
            </a:r>
            <a:r>
              <a:rPr lang="en-US" sz="2400" baseline="-25000" dirty="0"/>
              <a:t>1</a:t>
            </a:r>
            <a:r>
              <a:rPr lang="en-US" sz="2400" dirty="0"/>
              <a:t> for a while,</a:t>
            </a:r>
          </a:p>
          <a:p>
            <a:r>
              <a:rPr lang="en-US" sz="2400" dirty="0"/>
              <a:t>    so </a:t>
            </a:r>
            <a:r>
              <a:rPr lang="en-US" sz="2400" i="1" dirty="0"/>
              <a:t>P</a:t>
            </a:r>
            <a:r>
              <a:rPr lang="en-US" sz="2400" dirty="0"/>
              <a:t> is neutrally stable over short times.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18227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00722" y="60104"/>
            <a:ext cx="6950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Adding cycles partially rescues integration</a:t>
            </a:r>
          </a:p>
        </p:txBody>
      </p:sp>
    </p:spTree>
    <p:extLst>
      <p:ext uri="{BB962C8B-B14F-4D97-AF65-F5344CB8AC3E}">
        <p14:creationId xmlns:p14="http://schemas.microsoft.com/office/powerpoint/2010/main" val="4764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641E-0FB9-4D55-8931-13AB8D283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8240" y="0"/>
            <a:ext cx="7550331" cy="829175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213AEF"/>
                </a:solidFill>
              </a:rPr>
              <a:t>Acknowledgements</a:t>
            </a:r>
          </a:p>
        </p:txBody>
      </p:sp>
      <p:pic>
        <p:nvPicPr>
          <p:cNvPr id="7" name="Picture 2" descr="NIH-logo - American Spinal Injury Association">
            <a:extLst>
              <a:ext uri="{FF2B5EF4-FFF2-40B4-BE49-F238E27FC236}">
                <a16:creationId xmlns:a16="http://schemas.microsoft.com/office/drawing/2014/main" id="{AF749363-6996-4DFA-9057-0965D921C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82" y="210927"/>
            <a:ext cx="1554566" cy="12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SF Logo | NSF - National Science Foundation">
            <a:extLst>
              <a:ext uri="{FF2B5EF4-FFF2-40B4-BE49-F238E27FC236}">
                <a16:creationId xmlns:a16="http://schemas.microsoft.com/office/drawing/2014/main" id="{2992B170-6CBF-44A4-B8F5-A9DF08E5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48" y="210927"/>
            <a:ext cx="1046837" cy="10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United States Department of Energy - Wikipedia">
            <a:extLst>
              <a:ext uri="{FF2B5EF4-FFF2-40B4-BE49-F238E27FC236}">
                <a16:creationId xmlns:a16="http://schemas.microsoft.com/office/drawing/2014/main" id="{825D9B37-B110-43E8-AD2A-541ED78A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65" y="315773"/>
            <a:ext cx="841817" cy="8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ystems Biology: An Introduction to Metabolic Control Analysis: Sauro,  Herbert M: 9780982477366: Amazon.com: Books">
            <a:extLst>
              <a:ext uri="{FF2B5EF4-FFF2-40B4-BE49-F238E27FC236}">
                <a16:creationId xmlns:a16="http://schemas.microsoft.com/office/drawing/2014/main" id="{CB4DC52B-7D6C-423B-B3B4-427BE23D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114" y="4156869"/>
            <a:ext cx="1611309" cy="23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EE229-2C80-4B24-BED2-83AA72F3572D}"/>
              </a:ext>
            </a:extLst>
          </p:cNvPr>
          <p:cNvSpPr txBox="1"/>
          <p:nvPr/>
        </p:nvSpPr>
        <p:spPr>
          <a:xfrm>
            <a:off x="2553597" y="5997074"/>
            <a:ext cx="7801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Small signal analysis of networks (metabolic control analysis)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97166" y="1620503"/>
            <a:ext cx="98789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Sauro and Ingalls, 2007, MAPK Cascades as Feedback Amplifiers, arXiv:0710.5195</a:t>
            </a:r>
          </a:p>
          <a:p>
            <a:endParaRPr lang="en-US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Sauro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H.M, 2017. Control and regulation of pathways via negative feedback. Journal of the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Rpyal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Society Interface. </a:t>
            </a:r>
          </a:p>
          <a:p>
            <a:endParaRPr lang="en-US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Sauro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H.M., 2020. A brief note on the properties of linear pathways.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Biochemical Society Transactions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48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(4), pp.1379-1395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Kochen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, Andrews, Wiley, Feng and Sauro. 2022, Dynamics and Sensitivity of Signaling Pathways. Current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athobiology Reports 10:11-22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Integral Control: Under review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MAPK cascade as a feedback amplifier, in preparation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F0932B-1BDF-2D07-2545-E1B221E82325}"/>
              </a:ext>
            </a:extLst>
          </p:cNvPr>
          <p:cNvSpPr txBox="1"/>
          <p:nvPr/>
        </p:nvSpPr>
        <p:spPr>
          <a:xfrm>
            <a:off x="1760539" y="1130301"/>
            <a:ext cx="3195637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They use abstraction</a:t>
            </a: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0A40A868-DDF0-CB1F-5733-C62FBD7D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9" y="1798639"/>
            <a:ext cx="13430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2">
            <a:extLst>
              <a:ext uri="{FF2B5EF4-FFF2-40B4-BE49-F238E27FC236}">
                <a16:creationId xmlns:a16="http://schemas.microsoft.com/office/drawing/2014/main" id="{2CB9533C-A3DF-6FB6-B649-BD36A4F7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9" y="1905000"/>
            <a:ext cx="84613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491C1922-4C3D-B3DE-A5E5-4730AF70BC38}"/>
              </a:ext>
            </a:extLst>
          </p:cNvPr>
          <p:cNvSpPr/>
          <p:nvPr/>
        </p:nvSpPr>
        <p:spPr>
          <a:xfrm>
            <a:off x="2835275" y="2298701"/>
            <a:ext cx="254000" cy="23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567336E-1505-56AF-9063-0E441F41CDDF}"/>
              </a:ext>
            </a:extLst>
          </p:cNvPr>
          <p:cNvSpPr/>
          <p:nvPr/>
        </p:nvSpPr>
        <p:spPr>
          <a:xfrm>
            <a:off x="5054600" y="2243138"/>
            <a:ext cx="254000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8" name="Picture 2" descr="http://static.righto.com/images/z80/alu_block_diagram-s800.png">
            <a:extLst>
              <a:ext uri="{FF2B5EF4-FFF2-40B4-BE49-F238E27FC236}">
                <a16:creationId xmlns:a16="http://schemas.microsoft.com/office/drawing/2014/main" id="{659ADA56-9CC0-843C-DBB0-D3ABB8FA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3473451"/>
            <a:ext cx="3592512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AutoShape 8" descr="File:Full Adder using NAND gates.svg - Wikimedia Commons">
            <a:extLst>
              <a:ext uri="{FF2B5EF4-FFF2-40B4-BE49-F238E27FC236}">
                <a16:creationId xmlns:a16="http://schemas.microsoft.com/office/drawing/2014/main" id="{B7BCA1FC-1CF9-05B6-4F07-21E3CF1B1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6" y="865189"/>
            <a:ext cx="22955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70" name="Picture 10" descr="File:Full Adder using NAND gates.svg">
            <a:extLst>
              <a:ext uri="{FF2B5EF4-FFF2-40B4-BE49-F238E27FC236}">
                <a16:creationId xmlns:a16="http://schemas.microsoft.com/office/drawing/2014/main" id="{FA50FA9B-7393-6CB5-95F5-75D4768F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973264"/>
            <a:ext cx="2235200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12" descr="Arithmetic logic unit - Wikipedia">
            <a:extLst>
              <a:ext uri="{FF2B5EF4-FFF2-40B4-BE49-F238E27FC236}">
                <a16:creationId xmlns:a16="http://schemas.microsoft.com/office/drawing/2014/main" id="{582B8D47-D41A-55F7-4BAE-85476685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88" y="1946275"/>
            <a:ext cx="17129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9BB30170-BE56-E05F-1231-EC3DCFF35D7F}"/>
              </a:ext>
            </a:extLst>
          </p:cNvPr>
          <p:cNvSpPr/>
          <p:nvPr/>
        </p:nvSpPr>
        <p:spPr>
          <a:xfrm>
            <a:off x="7854950" y="2274888"/>
            <a:ext cx="254000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88498E1-0E6B-2C48-8C1A-63483436E199}"/>
              </a:ext>
            </a:extLst>
          </p:cNvPr>
          <p:cNvSpPr/>
          <p:nvPr/>
        </p:nvSpPr>
        <p:spPr>
          <a:xfrm rot="5400000">
            <a:off x="9195594" y="3029744"/>
            <a:ext cx="254000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74" name="Picture 14" descr="Why the Z-80's data pins are scrambled">
            <a:extLst>
              <a:ext uri="{FF2B5EF4-FFF2-40B4-BE49-F238E27FC236}">
                <a16:creationId xmlns:a16="http://schemas.microsoft.com/office/drawing/2014/main" id="{2BB46313-42CE-D3CA-BE4D-3BACEDAA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1" y="3648076"/>
            <a:ext cx="11461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8295A9F7-D655-6ECE-9784-EF076AF80A59}"/>
              </a:ext>
            </a:extLst>
          </p:cNvPr>
          <p:cNvSpPr/>
          <p:nvPr/>
        </p:nvSpPr>
        <p:spPr>
          <a:xfrm rot="10800000">
            <a:off x="5846763" y="4086226"/>
            <a:ext cx="254000" cy="23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0722" y="41877"/>
            <a:ext cx="6441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How do humans deal with complexity?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Google Shape;128;p24">
            <a:extLst>
              <a:ext uri="{FF2B5EF4-FFF2-40B4-BE49-F238E27FC236}">
                <a16:creationId xmlns:a16="http://schemas.microsoft.com/office/drawing/2014/main" id="{E1922F83-0DE6-2229-139B-7DB2020076E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027238"/>
            <a:ext cx="62087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oogle Shape;129;p24">
            <a:extLst>
              <a:ext uri="{FF2B5EF4-FFF2-40B4-BE49-F238E27FC236}">
                <a16:creationId xmlns:a16="http://schemas.microsoft.com/office/drawing/2014/main" id="{A6ABFEDC-E7B5-E511-5DDD-94600931F3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2882900"/>
            <a:ext cx="22479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FADB0C20-FAFC-6F0E-1E7E-33E9D4FAF37B}"/>
              </a:ext>
            </a:extLst>
          </p:cNvPr>
          <p:cNvSpPr txBox="1"/>
          <p:nvPr/>
        </p:nvSpPr>
        <p:spPr>
          <a:xfrm>
            <a:off x="8440800" y="5076350"/>
            <a:ext cx="2082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>
            <a:spAutoFit/>
          </a:bodyPr>
          <a:lstStyle/>
          <a:p>
            <a:pPr>
              <a:defRPr/>
            </a:pP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V</a:t>
            </a:r>
            <a:r>
              <a:rPr lang="en" sz="1000">
                <a:solidFill>
                  <a:srgbClr val="414143"/>
                </a:solidFill>
                <a:highlight>
                  <a:srgbClr val="FFFFFF"/>
                </a:highlight>
              </a:rPr>
              <a:t>OUT</a:t>
            </a: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 = A</a:t>
            </a:r>
            <a:r>
              <a:rPr lang="en" sz="1000">
                <a:solidFill>
                  <a:srgbClr val="414143"/>
                </a:solidFill>
                <a:highlight>
                  <a:srgbClr val="FFFFFF"/>
                </a:highlight>
              </a:rPr>
              <a:t>O</a:t>
            </a: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(V+ – V-)</a:t>
            </a:r>
            <a:r>
              <a:rPr lang="en" sz="1350">
                <a:solidFill>
                  <a:srgbClr val="414042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722" y="41877"/>
            <a:ext cx="5572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Reverse Engineer Analog Systems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Google Shape;136;p25">
            <a:extLst>
              <a:ext uri="{FF2B5EF4-FFF2-40B4-BE49-F238E27FC236}">
                <a16:creationId xmlns:a16="http://schemas.microsoft.com/office/drawing/2014/main" id="{23AE8653-6F25-5B81-08E9-215B796023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027238"/>
            <a:ext cx="62087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Google Shape;137;p25">
            <a:extLst>
              <a:ext uri="{FF2B5EF4-FFF2-40B4-BE49-F238E27FC236}">
                <a16:creationId xmlns:a16="http://schemas.microsoft.com/office/drawing/2014/main" id="{0794B20C-2FA1-6277-4486-E5EBF8AE5B7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2882900"/>
            <a:ext cx="22479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Google Shape;138;p25">
            <a:extLst>
              <a:ext uri="{FF2B5EF4-FFF2-40B4-BE49-F238E27FC236}">
                <a16:creationId xmlns:a16="http://schemas.microsoft.com/office/drawing/2014/main" id="{3130C4D1-F4A7-9FCD-6B52-67076D63135D}"/>
              </a:ext>
            </a:extLst>
          </p:cNvPr>
          <p:cNvSpPr txBox="1"/>
          <p:nvPr/>
        </p:nvSpPr>
        <p:spPr>
          <a:xfrm>
            <a:off x="8440800" y="5076350"/>
            <a:ext cx="2082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>
            <a:spAutoFit/>
          </a:bodyPr>
          <a:lstStyle/>
          <a:p>
            <a:pPr>
              <a:defRPr/>
            </a:pP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V</a:t>
            </a:r>
            <a:r>
              <a:rPr lang="en" sz="1000">
                <a:solidFill>
                  <a:srgbClr val="414143"/>
                </a:solidFill>
                <a:highlight>
                  <a:srgbClr val="FFFFFF"/>
                </a:highlight>
              </a:rPr>
              <a:t>OUT</a:t>
            </a: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 = A</a:t>
            </a:r>
            <a:r>
              <a:rPr lang="en" sz="1000">
                <a:solidFill>
                  <a:srgbClr val="414143"/>
                </a:solidFill>
                <a:highlight>
                  <a:srgbClr val="FFFFFF"/>
                </a:highlight>
              </a:rPr>
              <a:t>O</a:t>
            </a:r>
            <a:r>
              <a:rPr lang="en" sz="1350">
                <a:solidFill>
                  <a:srgbClr val="414143"/>
                </a:solidFill>
                <a:highlight>
                  <a:srgbClr val="FFFFFF"/>
                </a:highlight>
              </a:rPr>
              <a:t>(V+ – V-)</a:t>
            </a:r>
            <a:r>
              <a:rPr lang="en" sz="1350">
                <a:solidFill>
                  <a:srgbClr val="414042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139" name="Google Shape;139;p25">
            <a:extLst>
              <a:ext uri="{FF2B5EF4-FFF2-40B4-BE49-F238E27FC236}">
                <a16:creationId xmlns:a16="http://schemas.microsoft.com/office/drawing/2014/main" id="{83E5F345-DAC9-7C5B-2A04-3E5D4392F604}"/>
              </a:ext>
            </a:extLst>
          </p:cNvPr>
          <p:cNvSpPr txBox="1"/>
          <p:nvPr/>
        </p:nvSpPr>
        <p:spPr>
          <a:xfrm>
            <a:off x="8186598" y="940477"/>
            <a:ext cx="348753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>
            <a:spAutoFit/>
          </a:bodyPr>
          <a:lstStyle/>
          <a:p>
            <a:pPr>
              <a:defRPr/>
            </a:pPr>
            <a:r>
              <a:rPr lang="en" sz="1600" dirty="0">
                <a:solidFill>
                  <a:srgbClr val="555555"/>
                </a:solidFill>
                <a:highlight>
                  <a:srgbClr val="FFFFFF"/>
                </a:highlight>
              </a:rPr>
              <a:t>Current mirrors are outlined in red,</a:t>
            </a:r>
            <a:endParaRPr sz="160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>
              <a:defRPr/>
            </a:pPr>
            <a:r>
              <a:rPr lang="en" sz="1600" dirty="0">
                <a:solidFill>
                  <a:srgbClr val="555555"/>
                </a:solidFill>
                <a:highlight>
                  <a:srgbClr val="FFFFFF"/>
                </a:highlight>
              </a:rPr>
              <a:t>Differential amplifier in blue</a:t>
            </a:r>
            <a:endParaRPr sz="160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>
              <a:defRPr/>
            </a:pPr>
            <a:r>
              <a:rPr lang="en" sz="1600" dirty="0">
                <a:solidFill>
                  <a:srgbClr val="555555"/>
                </a:solidFill>
                <a:highlight>
                  <a:srgbClr val="FFFFFF"/>
                </a:highlight>
              </a:rPr>
              <a:t>Voltage level shifter in green</a:t>
            </a:r>
            <a:endParaRPr sz="160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>
              <a:defRPr/>
            </a:pPr>
            <a:r>
              <a:rPr lang="en" sz="1600" dirty="0">
                <a:solidFill>
                  <a:srgbClr val="555555"/>
                </a:solidFill>
                <a:highlight>
                  <a:srgbClr val="FFFFFF"/>
                </a:highlight>
              </a:rPr>
              <a:t>Output stage in cyan</a:t>
            </a:r>
          </a:p>
          <a:p>
            <a:pPr>
              <a:defRPr/>
            </a:pPr>
            <a:r>
              <a:rPr lang="en" sz="1600" dirty="0">
                <a:solidFill>
                  <a:srgbClr val="555555"/>
                </a:solidFill>
                <a:highlight>
                  <a:srgbClr val="FFFFFF"/>
                </a:highlight>
              </a:rPr>
              <a:t>Amplifier in pink</a:t>
            </a:r>
            <a:endParaRPr sz="160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57922"/>
          </a:xfrm>
          <a:prstGeom prst="rect">
            <a:avLst/>
          </a:prstGeom>
          <a:solidFill>
            <a:srgbClr val="34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722" y="41877"/>
            <a:ext cx="3631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Operational amplifier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= A (y_i - k y_o)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8"/>
  <p:tag name="PICTUREFILESIZE" val="119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= A (y_i - k y_o)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8"/>
  <p:tag name="PICTUREFILESIZE" val="119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= \frac{A y_i}{1 + A k}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108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\approx \frac{y_i}{k} $   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64"/>
  <p:tag name="PICTUREFILESIZE" val="84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= \frac{A y_i}{1 + A k}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108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 $ y_o = \frac{A y_i}{1 + A k}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1080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2726</Words>
  <Application>Microsoft Office PowerPoint</Application>
  <PresentationFormat>Widescreen</PresentationFormat>
  <Paragraphs>577</Paragraphs>
  <Slides>64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MS PGothic</vt:lpstr>
      <vt:lpstr>AdvOTa293a443</vt:lpstr>
      <vt:lpstr>AdvOTa293a443+01</vt:lpstr>
      <vt:lpstr>AdvOTb0c9bf5d+20</vt:lpstr>
      <vt:lpstr>AdvOTf1351f0c</vt:lpstr>
      <vt:lpstr>AdvStPro-L</vt:lpstr>
      <vt:lpstr>Arial</vt:lpstr>
      <vt:lpstr>Calibri</vt:lpstr>
      <vt:lpstr>Calibri Light</vt:lpstr>
      <vt:lpstr>Cambria Math</vt:lpstr>
      <vt:lpstr>Minion Pro</vt:lpstr>
      <vt:lpstr>Montserrat</vt:lpstr>
      <vt:lpstr>Trade Gothic LT Std Light</vt:lpstr>
      <vt:lpstr>Office Theme</vt:lpstr>
      <vt:lpstr>Negative Feedback in Biochemical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Coarse Graining Y-Chart of Signaling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Delving more into negative feedback systems</vt:lpstr>
      <vt:lpstr>A linear chain with perturbation at e3 </vt:lpstr>
      <vt:lpstr>Conclusion: Irreversible Case</vt:lpstr>
      <vt:lpstr>Conclusion: Reversible Case</vt:lpstr>
      <vt:lpstr>What Determines the Effect of a Perturbation?</vt:lpstr>
      <vt:lpstr>Consider a Single Reaction</vt:lpstr>
      <vt:lpstr>Consider a Single Reaction</vt:lpstr>
      <vt:lpstr>Elasticity Coefficients</vt:lpstr>
      <vt:lpstr>Elasticities – How Perturbations Jump from Step to Step</vt:lpstr>
      <vt:lpstr>Elasticities Around a Two Step Pathway</vt:lpstr>
      <vt:lpstr>PowerPoint Presentation</vt:lpstr>
      <vt:lpstr>PowerPoint Presentation</vt:lpstr>
      <vt:lpstr>Chain of Causation in Terms of Elasticities</vt:lpstr>
      <vt:lpstr>Chain of Causation in Terms of Elasticities</vt:lpstr>
      <vt:lpstr>Chain of Causation in Terms of Elasticities</vt:lpstr>
      <vt:lpstr>The Impact of Perturbations at Different Points along the Pathway</vt:lpstr>
      <vt:lpstr>The Impact of Perturbations at Different Points along the Pathway</vt:lpstr>
      <vt:lpstr>The Impact of Perturbations at Different Points along the Pathway</vt:lpstr>
      <vt:lpstr>Distribution of Impact at Different Steps</vt:lpstr>
      <vt:lpstr>Chain of Causation in Terms of Elasticities</vt:lpstr>
      <vt:lpstr>Chain of Causation in Terms of Elasticities</vt:lpstr>
      <vt:lpstr>Chain of Causation in Terms of Elasticities</vt:lpstr>
      <vt:lpstr>Effect of Negative Feedback</vt:lpstr>
      <vt:lpstr>Effect of Negative Feedback</vt:lpstr>
      <vt:lpstr>Perturbation Paths through a signaling network</vt:lpstr>
      <vt:lpstr>Using biochemical reaction networks to compute integrals Slides from Steve Andrews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Negative Feedback in Biochemical Networks</dc:title>
  <dc:creator>Herbert Sauro</dc:creator>
  <cp:lastModifiedBy>Herbert Sauro</cp:lastModifiedBy>
  <cp:revision>32</cp:revision>
  <dcterms:created xsi:type="dcterms:W3CDTF">2023-03-08T20:26:08Z</dcterms:created>
  <dcterms:modified xsi:type="dcterms:W3CDTF">2023-03-11T00:46:46Z</dcterms:modified>
</cp:coreProperties>
</file>